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58" r:id="rId6"/>
    <p:sldId id="266" r:id="rId7"/>
    <p:sldId id="267" r:id="rId8"/>
    <p:sldId id="269" r:id="rId9"/>
    <p:sldId id="261" r:id="rId10"/>
    <p:sldId id="271" r:id="rId11"/>
    <p:sldId id="277" r:id="rId12"/>
    <p:sldId id="262" r:id="rId13"/>
    <p:sldId id="273" r:id="rId14"/>
    <p:sldId id="274" r:id="rId15"/>
    <p:sldId id="276" r:id="rId16"/>
    <p:sldId id="263" r:id="rId17"/>
    <p:sldId id="275" r:id="rId18"/>
    <p:sldId id="260" r:id="rId19"/>
  </p:sldIdLst>
  <p:sldSz cx="7772400" cy="10058400"/>
  <p:notesSz cx="7010400" cy="9296400"/>
  <p:defaultTextStyle>
    <a:defPPr>
      <a:defRPr kern="0"/>
    </a:defPPr>
  </p:defaultTextStyle>
  <p:extLst>
    <p:ext uri="{EFAFB233-063F-42B5-8137-9DF3F51BA10A}">
      <p15:sldGuideLst xmlns:p15="http://schemas.microsoft.com/office/powerpoint/2012/main">
        <p15:guide id="1" orient="horz" pos="5904" userDrawn="1">
          <p15:clr>
            <a:srgbClr val="A4A3A4"/>
          </p15:clr>
        </p15:guide>
        <p15:guide id="2" pos="288" userDrawn="1">
          <p15:clr>
            <a:srgbClr val="A4A3A4"/>
          </p15:clr>
        </p15:guide>
        <p15:guide id="3" pos="4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546A3D"/>
    <a:srgbClr val="99A2A2"/>
    <a:srgbClr val="D1DE3F"/>
    <a:srgbClr val="D1163F"/>
    <a:srgbClr val="008208"/>
    <a:srgbClr val="D4D7D6"/>
    <a:srgbClr val="E8D9B5"/>
    <a:srgbClr val="E7ECEB"/>
    <a:srgbClr val="DDE1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660"/>
  </p:normalViewPr>
  <p:slideViewPr>
    <p:cSldViewPr>
      <p:cViewPr varScale="1">
        <p:scale>
          <a:sx n="74" d="100"/>
          <a:sy n="74" d="100"/>
        </p:scale>
        <p:origin x="2574" y="84"/>
      </p:cViewPr>
      <p:guideLst>
        <p:guide orient="horz" pos="5904"/>
        <p:guide pos="288"/>
        <p:guide pos="460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6247"/>
          </a:xfrm>
          <a:prstGeom prst="rect">
            <a:avLst/>
          </a:prstGeom>
        </p:spPr>
        <p:txBody>
          <a:bodyPr vert="horz" lIns="91323" tIns="45661" rIns="91323" bIns="45661" rtlCol="0"/>
          <a:lstStyle>
            <a:lvl1pPr algn="l">
              <a:defRPr sz="1200"/>
            </a:lvl1pPr>
          </a:lstStyle>
          <a:p>
            <a:endParaRPr lang="en-US" dirty="0"/>
          </a:p>
        </p:txBody>
      </p:sp>
      <p:sp>
        <p:nvSpPr>
          <p:cNvPr id="3" name="Date Placeholder 2"/>
          <p:cNvSpPr>
            <a:spLocks noGrp="1"/>
          </p:cNvSpPr>
          <p:nvPr>
            <p:ph type="dt" idx="1"/>
          </p:nvPr>
        </p:nvSpPr>
        <p:spPr>
          <a:xfrm>
            <a:off x="3971293" y="0"/>
            <a:ext cx="3037523" cy="466247"/>
          </a:xfrm>
          <a:prstGeom prst="rect">
            <a:avLst/>
          </a:prstGeom>
        </p:spPr>
        <p:txBody>
          <a:bodyPr vert="horz" lIns="91323" tIns="45661" rIns="91323" bIns="45661" rtlCol="0"/>
          <a:lstStyle>
            <a:lvl1pPr algn="r">
              <a:defRPr sz="1200"/>
            </a:lvl1pPr>
          </a:lstStyle>
          <a:p>
            <a:fld id="{A7FB1EBB-D1E9-40E2-91FB-6672BA313A95}" type="datetimeFigureOut">
              <a:rPr lang="en-US" smtClean="0"/>
              <a:t>10/28/2025</a:t>
            </a:fld>
            <a:endParaRPr lang="en-US" dirty="0"/>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1323" tIns="45661" rIns="91323" bIns="45661" rtlCol="0" anchor="ctr"/>
          <a:lstStyle/>
          <a:p>
            <a:endParaRPr lang="en-US" dirty="0"/>
          </a:p>
        </p:txBody>
      </p:sp>
      <p:sp>
        <p:nvSpPr>
          <p:cNvPr id="5" name="Notes Placeholder 4"/>
          <p:cNvSpPr>
            <a:spLocks noGrp="1"/>
          </p:cNvSpPr>
          <p:nvPr>
            <p:ph type="body" sz="quarter" idx="3"/>
          </p:nvPr>
        </p:nvSpPr>
        <p:spPr>
          <a:xfrm>
            <a:off x="700723" y="4473755"/>
            <a:ext cx="5608954" cy="3660200"/>
          </a:xfrm>
          <a:prstGeom prst="rect">
            <a:avLst/>
          </a:prstGeom>
        </p:spPr>
        <p:txBody>
          <a:bodyPr vert="horz" lIns="91323" tIns="45661" rIns="91323" bIns="456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154"/>
            <a:ext cx="3037523" cy="466247"/>
          </a:xfrm>
          <a:prstGeom prst="rect">
            <a:avLst/>
          </a:prstGeom>
        </p:spPr>
        <p:txBody>
          <a:bodyPr vert="horz" lIns="91323" tIns="45661" rIns="91323" bIns="4566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293" y="8830154"/>
            <a:ext cx="3037523" cy="466247"/>
          </a:xfrm>
          <a:prstGeom prst="rect">
            <a:avLst/>
          </a:prstGeom>
        </p:spPr>
        <p:txBody>
          <a:bodyPr vert="horz" lIns="91323" tIns="45661" rIns="91323" bIns="45661" rtlCol="0" anchor="b"/>
          <a:lstStyle>
            <a:lvl1pPr algn="r">
              <a:defRPr sz="1200"/>
            </a:lvl1pPr>
          </a:lstStyle>
          <a:p>
            <a:fld id="{BBA5E8D4-9CF1-44FF-B2EF-DF7AF97BF08B}" type="slidenum">
              <a:rPr lang="en-US" smtClean="0"/>
              <a:t>‹#›</a:t>
            </a:fld>
            <a:endParaRPr lang="en-US" dirty="0"/>
          </a:p>
        </p:txBody>
      </p:sp>
    </p:spTree>
    <p:extLst>
      <p:ext uri="{BB962C8B-B14F-4D97-AF65-F5344CB8AC3E}">
        <p14:creationId xmlns:p14="http://schemas.microsoft.com/office/powerpoint/2010/main" val="23450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A5E8D4-9CF1-44FF-B2EF-DF7AF97BF08B}" type="slidenum">
              <a:rPr lang="en-US" smtClean="0"/>
              <a:t>3</a:t>
            </a:fld>
            <a:endParaRPr lang="en-US" dirty="0"/>
          </a:p>
        </p:txBody>
      </p:sp>
    </p:spTree>
    <p:extLst>
      <p:ext uri="{BB962C8B-B14F-4D97-AF65-F5344CB8AC3E}">
        <p14:creationId xmlns:p14="http://schemas.microsoft.com/office/powerpoint/2010/main" val="83020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9"/>
            <a:ext cx="660654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9"/>
            <a:ext cx="54406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6" name="Holder 6"/>
          <p:cNvSpPr>
            <a:spLocks noGrp="1"/>
          </p:cNvSpPr>
          <p:nvPr>
            <p:ph type="sldNum" sz="quarter" idx="7"/>
          </p:nvPr>
        </p:nvSpPr>
        <p:spPr/>
        <p:txBody>
          <a:bodyPr lIns="0" tIns="0" rIns="0" bIns="0"/>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6" name="Holder 6"/>
          <p:cNvSpPr>
            <a:spLocks noGrp="1"/>
          </p:cNvSpPr>
          <p:nvPr>
            <p:ph type="sldNum" sz="quarter" idx="7"/>
          </p:nvPr>
        </p:nvSpPr>
        <p:spPr/>
        <p:txBody>
          <a:bodyPr lIns="0" tIns="0" rIns="0" bIns="0"/>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88620" y="2313437"/>
            <a:ext cx="338099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7"/>
            <a:ext cx="338099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7" name="Holder 7"/>
          <p:cNvSpPr>
            <a:spLocks noGrp="1"/>
          </p:cNvSpPr>
          <p:nvPr>
            <p:ph type="sldNum" sz="quarter" idx="7"/>
          </p:nvPr>
        </p:nvSpPr>
        <p:spPr/>
        <p:txBody>
          <a:bodyPr lIns="0" tIns="0" rIns="0" bIns="0"/>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5" name="Holder 5"/>
          <p:cNvSpPr>
            <a:spLocks noGrp="1"/>
          </p:cNvSpPr>
          <p:nvPr>
            <p:ph type="sldNum" sz="quarter" idx="7"/>
          </p:nvPr>
        </p:nvSpPr>
        <p:spPr/>
        <p:txBody>
          <a:bodyPr lIns="0" tIns="0" rIns="0" bIns="0"/>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4" name="Holder 4"/>
          <p:cNvSpPr>
            <a:spLocks noGrp="1"/>
          </p:cNvSpPr>
          <p:nvPr>
            <p:ph type="sldNum" sz="quarter" idx="7"/>
          </p:nvPr>
        </p:nvSpPr>
        <p:spPr/>
        <p:txBody>
          <a:bodyPr lIns="0" tIns="0" rIns="0" bIns="0"/>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620" y="402341"/>
            <a:ext cx="699516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88620" y="2313437"/>
            <a:ext cx="69951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7"/>
            <a:ext cx="2487168"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88620" y="9354317"/>
            <a:ext cx="1787652"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10/28/2025</a:t>
            </a:fld>
            <a:endParaRPr lang="en-US" dirty="0"/>
          </a:p>
        </p:txBody>
      </p:sp>
      <p:sp>
        <p:nvSpPr>
          <p:cNvPr id="6" name="Holder 6"/>
          <p:cNvSpPr>
            <a:spLocks noGrp="1"/>
          </p:cNvSpPr>
          <p:nvPr>
            <p:ph type="sldNum" sz="quarter" idx="7"/>
          </p:nvPr>
        </p:nvSpPr>
        <p:spPr>
          <a:xfrm>
            <a:off x="5215108" y="9646929"/>
            <a:ext cx="2364105" cy="147092"/>
          </a:xfrm>
          <a:prstGeom prst="rect">
            <a:avLst/>
          </a:prstGeom>
        </p:spPr>
        <p:txBody>
          <a:bodyPr wrap="square" lIns="0" tIns="0" rIns="0" bIns="0">
            <a:spAutoFit/>
          </a:bodyPr>
          <a:lstStyle>
            <a:lvl1pPr>
              <a:defRPr sz="956" b="0" i="0">
                <a:solidFill>
                  <a:schemeClr val="bg1"/>
                </a:solidFill>
                <a:latin typeface="Gotham Bold"/>
                <a:cs typeface="Gotham Bold"/>
              </a:defRPr>
            </a:lvl1pPr>
          </a:lstStyle>
          <a:p>
            <a:pPr marL="13495">
              <a:spcBef>
                <a:spcPts val="121"/>
              </a:spcBef>
            </a:pPr>
            <a:r>
              <a:rPr lang="en-US" dirty="0"/>
              <a:t>COUNTY</a:t>
            </a:r>
            <a:r>
              <a:rPr lang="en-US" spc="-21" dirty="0"/>
              <a:t> </a:t>
            </a:r>
            <a:r>
              <a:rPr lang="en-US" dirty="0"/>
              <a:t>ANNUAL</a:t>
            </a:r>
            <a:r>
              <a:rPr lang="en-US" spc="-21" dirty="0"/>
              <a:t> </a:t>
            </a:r>
            <a:r>
              <a:rPr lang="en-US" dirty="0"/>
              <a:t>REPORT</a:t>
            </a:r>
            <a:r>
              <a:rPr lang="en-US" spc="-21" dirty="0"/>
              <a:t> </a:t>
            </a:r>
            <a:r>
              <a:rPr lang="en-US" dirty="0">
                <a:latin typeface="Gotham Book"/>
                <a:cs typeface="Gotham Book"/>
              </a:rPr>
              <a:t>2024</a:t>
            </a:r>
            <a:r>
              <a:rPr lang="en-US" spc="255" dirty="0">
                <a:latin typeface="Gotham Book"/>
                <a:cs typeface="Gotham Book"/>
              </a:rPr>
              <a:t> </a:t>
            </a:r>
            <a:r>
              <a:rPr lang="en-US" dirty="0">
                <a:latin typeface="Gotham Book"/>
                <a:cs typeface="Gotham Book"/>
              </a:rPr>
              <a:t>|</a:t>
            </a:r>
            <a:r>
              <a:rPr lang="en-US" spc="255" dirty="0">
                <a:latin typeface="Gotham Book"/>
                <a:cs typeface="Gotham Book"/>
              </a:rPr>
              <a:t> </a:t>
            </a:r>
            <a:fld id="{81D60167-4931-47E6-BA6A-407CBD079E47}" type="slidenum">
              <a:rPr spc="-53" smtClean="0"/>
              <a:pPr marL="13495">
                <a:spcBef>
                  <a:spcPts val="121"/>
                </a:spcBef>
              </a:pPr>
              <a:t>‹#›</a:t>
            </a:fld>
            <a:endParaRPr spc="-53"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85793">
        <a:defRPr>
          <a:latin typeface="+mn-lt"/>
          <a:ea typeface="+mn-ea"/>
          <a:cs typeface="+mn-cs"/>
        </a:defRPr>
      </a:lvl2pPr>
      <a:lvl3pPr marL="971586">
        <a:defRPr>
          <a:latin typeface="+mn-lt"/>
          <a:ea typeface="+mn-ea"/>
          <a:cs typeface="+mn-cs"/>
        </a:defRPr>
      </a:lvl3pPr>
      <a:lvl4pPr marL="1457379">
        <a:defRPr>
          <a:latin typeface="+mn-lt"/>
          <a:ea typeface="+mn-ea"/>
          <a:cs typeface="+mn-cs"/>
        </a:defRPr>
      </a:lvl4pPr>
      <a:lvl5pPr marL="1943172">
        <a:defRPr>
          <a:latin typeface="+mn-lt"/>
          <a:ea typeface="+mn-ea"/>
          <a:cs typeface="+mn-cs"/>
        </a:defRPr>
      </a:lvl5pPr>
      <a:lvl6pPr marL="2428966">
        <a:defRPr>
          <a:latin typeface="+mn-lt"/>
          <a:ea typeface="+mn-ea"/>
          <a:cs typeface="+mn-cs"/>
        </a:defRPr>
      </a:lvl6pPr>
      <a:lvl7pPr marL="2914758">
        <a:defRPr>
          <a:latin typeface="+mn-lt"/>
          <a:ea typeface="+mn-ea"/>
          <a:cs typeface="+mn-cs"/>
        </a:defRPr>
      </a:lvl7pPr>
      <a:lvl8pPr marL="3400553">
        <a:defRPr>
          <a:latin typeface="+mn-lt"/>
          <a:ea typeface="+mn-ea"/>
          <a:cs typeface="+mn-cs"/>
        </a:defRPr>
      </a:lvl8pPr>
      <a:lvl9pPr marL="3886347">
        <a:defRPr>
          <a:latin typeface="+mn-lt"/>
          <a:ea typeface="+mn-ea"/>
          <a:cs typeface="+mn-cs"/>
        </a:defRPr>
      </a:lvl9pPr>
    </p:bodyStyle>
    <p:otherStyle>
      <a:lvl1pPr marL="0">
        <a:defRPr>
          <a:latin typeface="+mn-lt"/>
          <a:ea typeface="+mn-ea"/>
          <a:cs typeface="+mn-cs"/>
        </a:defRPr>
      </a:lvl1pPr>
      <a:lvl2pPr marL="485793">
        <a:defRPr>
          <a:latin typeface="+mn-lt"/>
          <a:ea typeface="+mn-ea"/>
          <a:cs typeface="+mn-cs"/>
        </a:defRPr>
      </a:lvl2pPr>
      <a:lvl3pPr marL="971586">
        <a:defRPr>
          <a:latin typeface="+mn-lt"/>
          <a:ea typeface="+mn-ea"/>
          <a:cs typeface="+mn-cs"/>
        </a:defRPr>
      </a:lvl3pPr>
      <a:lvl4pPr marL="1457379">
        <a:defRPr>
          <a:latin typeface="+mn-lt"/>
          <a:ea typeface="+mn-ea"/>
          <a:cs typeface="+mn-cs"/>
        </a:defRPr>
      </a:lvl4pPr>
      <a:lvl5pPr marL="1943172">
        <a:defRPr>
          <a:latin typeface="+mn-lt"/>
          <a:ea typeface="+mn-ea"/>
          <a:cs typeface="+mn-cs"/>
        </a:defRPr>
      </a:lvl5pPr>
      <a:lvl6pPr marL="2428966">
        <a:defRPr>
          <a:latin typeface="+mn-lt"/>
          <a:ea typeface="+mn-ea"/>
          <a:cs typeface="+mn-cs"/>
        </a:defRPr>
      </a:lvl6pPr>
      <a:lvl7pPr marL="2914758">
        <a:defRPr>
          <a:latin typeface="+mn-lt"/>
          <a:ea typeface="+mn-ea"/>
          <a:cs typeface="+mn-cs"/>
        </a:defRPr>
      </a:lvl7pPr>
      <a:lvl8pPr marL="3400553">
        <a:defRPr>
          <a:latin typeface="+mn-lt"/>
          <a:ea typeface="+mn-ea"/>
          <a:cs typeface="+mn-cs"/>
        </a:defRPr>
      </a:lvl8pPr>
      <a:lvl9pPr marL="3886347">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hyperlink" Target="http://facebook.com/KalkaskaCountyMSUExtension/" TargetMode="External"/><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hyperlink" Target="mailto:.Kalkaska@county.msu.edu"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hyperlink" Target="https://www.canr.msu.edu/managing_farm_stress/teletherapy-program" TargetMode="Externa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hyperlink" Target="http://www.canr.msu.edu/agrability" TargetMode="Externa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6.png"/><Relationship Id="rId10" Type="http://schemas.openxmlformats.org/officeDocument/2006/relationships/image" Target="../media/image24.jpeg"/><Relationship Id="rId4" Type="http://schemas.openxmlformats.org/officeDocument/2006/relationships/image" Target="../media/image6.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1.jpeg"/><Relationship Id="rId11" Type="http://schemas.openxmlformats.org/officeDocument/2006/relationships/image" Target="../media/image2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6.png"/><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80334598-86CF-66E0-75CA-B3721B52B2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465" y="793680"/>
            <a:ext cx="5606193" cy="373586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object 4"/>
          <p:cNvSpPr txBox="1"/>
          <p:nvPr/>
        </p:nvSpPr>
        <p:spPr>
          <a:xfrm>
            <a:off x="204545" y="4792320"/>
            <a:ext cx="7341431" cy="4061913"/>
          </a:xfrm>
          <a:prstGeom prst="rect">
            <a:avLst/>
          </a:prstGeom>
        </p:spPr>
        <p:txBody>
          <a:bodyPr vert="horz" wrap="square" lIns="0" tIns="13494" rIns="0" bIns="0" rtlCol="0">
            <a:spAutoFit/>
          </a:bodyPr>
          <a:lstStyle/>
          <a:p>
            <a:pPr marL="13495" algn="l">
              <a:spcBef>
                <a:spcPts val="106"/>
              </a:spcBef>
            </a:pPr>
            <a:r>
              <a:rPr lang="en-US" sz="1100" dirty="0">
                <a:solidFill>
                  <a:srgbClr val="546A3D"/>
                </a:solidFill>
                <a:latin typeface="Metropolis" panose="00000500000000000000" pitchFamily="50" charset="0"/>
                <a:cs typeface="Gotham Bold"/>
              </a:rPr>
              <a:t>	     </a:t>
            </a:r>
            <a:r>
              <a:rPr sz="1590" b="1" dirty="0">
                <a:solidFill>
                  <a:srgbClr val="546A3D"/>
                </a:solidFill>
                <a:latin typeface="Metropolis" panose="00000500000000000000" pitchFamily="50" charset="0"/>
                <a:cs typeface="Gotham Bold"/>
              </a:rPr>
              <a:t>Message</a:t>
            </a:r>
            <a:r>
              <a:rPr sz="1590" b="1" spc="234" dirty="0">
                <a:solidFill>
                  <a:srgbClr val="546A3D"/>
                </a:solidFill>
                <a:latin typeface="Metropolis" panose="00000500000000000000" pitchFamily="50" charset="0"/>
                <a:cs typeface="Gotham Bold"/>
              </a:rPr>
              <a:t> </a:t>
            </a:r>
            <a:r>
              <a:rPr sz="1590" b="1" dirty="0">
                <a:solidFill>
                  <a:srgbClr val="546A3D"/>
                </a:solidFill>
                <a:latin typeface="Metropolis" panose="00000500000000000000" pitchFamily="50" charset="0"/>
                <a:cs typeface="Gotham Bold"/>
              </a:rPr>
              <a:t>from</a:t>
            </a:r>
            <a:r>
              <a:rPr sz="1590" b="1" spc="240" dirty="0">
                <a:solidFill>
                  <a:srgbClr val="546A3D"/>
                </a:solidFill>
                <a:latin typeface="Metropolis" panose="00000500000000000000" pitchFamily="50" charset="0"/>
                <a:cs typeface="Gotham Bold"/>
              </a:rPr>
              <a:t> </a:t>
            </a:r>
            <a:r>
              <a:rPr lang="en-US" sz="1590" b="1" spc="240" dirty="0">
                <a:solidFill>
                  <a:srgbClr val="546A3D"/>
                </a:solidFill>
                <a:latin typeface="Metropolis" panose="00000500000000000000" pitchFamily="50" charset="0"/>
                <a:cs typeface="Gotham Bold"/>
              </a:rPr>
              <a:t>the </a:t>
            </a:r>
            <a:r>
              <a:rPr sz="1590" b="1" dirty="0">
                <a:solidFill>
                  <a:srgbClr val="546A3D"/>
                </a:solidFill>
                <a:latin typeface="Metropolis" panose="00000500000000000000" pitchFamily="50" charset="0"/>
                <a:cs typeface="Gotham Bold"/>
              </a:rPr>
              <a:t>District</a:t>
            </a:r>
            <a:r>
              <a:rPr sz="1590" b="1" spc="240" dirty="0">
                <a:solidFill>
                  <a:srgbClr val="546A3D"/>
                </a:solidFill>
                <a:latin typeface="Metropolis" panose="00000500000000000000" pitchFamily="50" charset="0"/>
                <a:cs typeface="Gotham Bold"/>
              </a:rPr>
              <a:t> </a:t>
            </a:r>
            <a:r>
              <a:rPr sz="1590" b="1" spc="-12" dirty="0">
                <a:solidFill>
                  <a:srgbClr val="546A3D"/>
                </a:solidFill>
                <a:latin typeface="Metropolis" panose="00000500000000000000" pitchFamily="50" charset="0"/>
                <a:cs typeface="Gotham Bold"/>
              </a:rPr>
              <a:t>Director</a:t>
            </a:r>
            <a:endParaRPr lang="en-US" sz="1590" b="1" spc="-12" dirty="0">
              <a:solidFill>
                <a:srgbClr val="546A3D"/>
              </a:solidFill>
              <a:latin typeface="Metropolis" panose="00000500000000000000" pitchFamily="50" charset="0"/>
              <a:cs typeface="Gotham Bold"/>
            </a:endParaRPr>
          </a:p>
          <a:p>
            <a:pPr marL="13495" algn="l">
              <a:lnSpc>
                <a:spcPts val="500"/>
              </a:lnSpc>
              <a:spcBef>
                <a:spcPts val="106"/>
              </a:spcBef>
            </a:pPr>
            <a:endParaRPr lang="en-US" sz="1200" b="1" spc="-12" dirty="0">
              <a:solidFill>
                <a:srgbClr val="546A3D"/>
              </a:solidFill>
              <a:latin typeface="Metropolis" panose="00000500000000000000" pitchFamily="50" charset="0"/>
              <a:cs typeface="Gotham Bold"/>
            </a:endParaRPr>
          </a:p>
          <a:p>
            <a:pPr marL="13495" algn="just">
              <a:spcBef>
                <a:spcPts val="106"/>
              </a:spcBef>
            </a:pPr>
            <a:r>
              <a:rPr lang="en-US" sz="1100" dirty="0">
                <a:solidFill>
                  <a:schemeClr val="tx1"/>
                </a:solidFill>
                <a:latin typeface="Metropolis" panose="00000500000000000000" pitchFamily="50" charset="0"/>
                <a:cs typeface="Gotham Book"/>
              </a:rPr>
              <a:t>	     I’m excited to share the results of another successful year of partnership between Kalkaska		     County and Michigan State University (MSU) Extension. Thanks to your ongoing support, we’ve 	  	     been able to make a meaningful impact on the lives of youth, families, businesses, and 	 	     communities throughout the county.</a:t>
            </a:r>
          </a:p>
          <a:p>
            <a:pPr marL="13495" algn="just">
              <a:spcBef>
                <a:spcPts val="106"/>
              </a:spcBef>
            </a:pPr>
            <a:endParaRPr lang="en-US" sz="1100" dirty="0">
              <a:solidFill>
                <a:schemeClr val="tx1"/>
              </a:solidFill>
              <a:latin typeface="Metropolis" panose="00000500000000000000" pitchFamily="50" charset="0"/>
              <a:cs typeface="Gotham Book"/>
            </a:endParaRPr>
          </a:p>
          <a:p>
            <a:pPr marL="13495" algn="just">
              <a:spcBef>
                <a:spcPts val="106"/>
              </a:spcBef>
            </a:pPr>
            <a:r>
              <a:rPr lang="en-US" sz="1100" dirty="0">
                <a:solidFill>
                  <a:schemeClr val="tx1"/>
                </a:solidFill>
                <a:latin typeface="Metropolis" panose="00000500000000000000" pitchFamily="50" charset="0"/>
                <a:cs typeface="Gotham Book"/>
              </a:rPr>
              <a:t>MSU Extension continues to offer a wide array of research-based educational outreach to our residents. Over the past year, we’ve empowered individuals and families to lead healthier lives, supported local and new businesses, provided opportunities for youth leadership development and career exploration, assisted farmers with business management and mental health support, and so much more. Our team lives and works alongside county residents, building strong community relationships and staying responsive to local needs.</a:t>
            </a:r>
          </a:p>
          <a:p>
            <a:pPr marL="13495" algn="just">
              <a:spcBef>
                <a:spcPts val="106"/>
              </a:spcBef>
            </a:pPr>
            <a:endParaRPr lang="en-US" sz="1100" dirty="0">
              <a:solidFill>
                <a:schemeClr val="tx1"/>
              </a:solidFill>
              <a:latin typeface="Metropolis" panose="00000500000000000000" pitchFamily="50" charset="0"/>
              <a:cs typeface="Gotham Book"/>
            </a:endParaRPr>
          </a:p>
          <a:p>
            <a:pPr marL="13495" algn="just">
              <a:spcBef>
                <a:spcPts val="106"/>
              </a:spcBef>
            </a:pPr>
            <a:r>
              <a:rPr lang="en-US" sz="1100" dirty="0">
                <a:solidFill>
                  <a:schemeClr val="tx1"/>
                </a:solidFill>
                <a:latin typeface="Metropolis" panose="00000500000000000000" pitchFamily="50" charset="0"/>
                <a:cs typeface="Gotham Book"/>
              </a:rPr>
              <a:t>We remain committed to delivering our programs in personalized formats and locations that are convenient and accessible to our participants. This ongoing success is possible because of our strong partnership with you. On behalf of the MSU Extension team serving Kalkaska County, thank you for another outstanding year. We look forward to your continued support and hope you will join us in our upcoming programs.</a:t>
            </a:r>
          </a:p>
          <a:p>
            <a:pPr marL="13495" algn="just">
              <a:spcBef>
                <a:spcPts val="106"/>
              </a:spcBef>
            </a:pPr>
            <a:endParaRPr lang="en-US" sz="1100" dirty="0">
              <a:solidFill>
                <a:schemeClr val="tx1"/>
              </a:solidFill>
              <a:latin typeface="Metropolis" panose="00000500000000000000" pitchFamily="50" charset="0"/>
              <a:cs typeface="Gotham Book"/>
            </a:endParaRPr>
          </a:p>
          <a:p>
            <a:pPr marL="13495" algn="just">
              <a:spcBef>
                <a:spcPts val="106"/>
              </a:spcBef>
            </a:pPr>
            <a:r>
              <a:rPr lang="en-US" sz="1100" i="1" dirty="0">
                <a:solidFill>
                  <a:schemeClr val="tx1"/>
                </a:solidFill>
                <a:latin typeface="Metropolis" panose="00000500000000000000" pitchFamily="50" charset="0"/>
                <a:cs typeface="Gotham Book"/>
              </a:rPr>
              <a:t>Jennifer Berkey		</a:t>
            </a:r>
          </a:p>
          <a:p>
            <a:pPr marL="13495" algn="just">
              <a:spcBef>
                <a:spcPts val="106"/>
              </a:spcBef>
            </a:pPr>
            <a:r>
              <a:rPr lang="en-US" sz="1100" i="1" dirty="0">
                <a:solidFill>
                  <a:schemeClr val="tx1"/>
                </a:solidFill>
                <a:latin typeface="Metropolis" panose="00000500000000000000" pitchFamily="50" charset="0"/>
                <a:cs typeface="Gotham Book"/>
              </a:rPr>
              <a:t>District 3 Director</a:t>
            </a: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400" dirty="0">
              <a:solidFill>
                <a:srgbClr val="546A3D"/>
              </a:solidFill>
            </a:endParaRPr>
          </a:p>
          <a:p>
            <a:pPr marL="13495" algn="just">
              <a:spcBef>
                <a:spcPts val="106"/>
              </a:spcBef>
            </a:pPr>
            <a:endParaRPr lang="en-US" sz="1050" dirty="0">
              <a:solidFill>
                <a:schemeClr val="tx1"/>
              </a:solidFill>
              <a:latin typeface="Metropolis" panose="00000500000000000000" pitchFamily="50" charset="0"/>
              <a:cs typeface="Gotham Book"/>
            </a:endParaRPr>
          </a:p>
        </p:txBody>
      </p:sp>
      <p:sp>
        <p:nvSpPr>
          <p:cNvPr id="2" name="object 2"/>
          <p:cNvSpPr/>
          <p:nvPr/>
        </p:nvSpPr>
        <p:spPr>
          <a:xfrm>
            <a:off x="0" y="786643"/>
            <a:ext cx="4267200" cy="3735863"/>
          </a:xfrm>
          <a:custGeom>
            <a:avLst/>
            <a:gdLst/>
            <a:ahLst/>
            <a:cxnLst/>
            <a:rect l="l" t="t" r="r" b="b"/>
            <a:pathLst>
              <a:path w="5307965" h="3072129">
                <a:moveTo>
                  <a:pt x="5307571" y="0"/>
                </a:moveTo>
                <a:lnTo>
                  <a:pt x="0" y="0"/>
                </a:lnTo>
                <a:lnTo>
                  <a:pt x="0" y="3071825"/>
                </a:lnTo>
                <a:lnTo>
                  <a:pt x="5307571" y="3071825"/>
                </a:lnTo>
                <a:lnTo>
                  <a:pt x="5307571" y="0"/>
                </a:lnTo>
                <a:close/>
              </a:path>
            </a:pathLst>
          </a:custGeom>
          <a:solidFill>
            <a:srgbClr val="18453B"/>
          </a:solidFill>
        </p:spPr>
        <p:txBody>
          <a:bodyPr wrap="square" lIns="0" tIns="0" rIns="0" bIns="0" rtlCol="0"/>
          <a:lstStyle/>
          <a:p>
            <a:pPr marL="485793">
              <a:spcBef>
                <a:spcPts val="446"/>
              </a:spcBef>
              <a:tabLst>
                <a:tab pos="611964" algn="l"/>
              </a:tabLst>
            </a:pPr>
            <a:endParaRPr lang="en-US" sz="1914" dirty="0">
              <a:latin typeface="Metropolis" panose="00000500000000000000" pitchFamily="50" charset="0"/>
              <a:cs typeface="Gotham Book"/>
            </a:endParaRPr>
          </a:p>
        </p:txBody>
      </p:sp>
      <p:pic>
        <p:nvPicPr>
          <p:cNvPr id="82" name="Picture 81" descr="A person smiling at the camera&#10;&#10;Description automatically generated">
            <a:extLst>
              <a:ext uri="{FF2B5EF4-FFF2-40B4-BE49-F238E27FC236}">
                <a16:creationId xmlns:a16="http://schemas.microsoft.com/office/drawing/2014/main" id="{16000CE9-098D-4E38-3EDD-22D6533DD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424" y="4808451"/>
            <a:ext cx="992776" cy="992776"/>
          </a:xfrm>
          <a:prstGeom prst="rect">
            <a:avLst/>
          </a:prstGeom>
          <a:ln w="9525">
            <a:noFill/>
          </a:ln>
        </p:spPr>
      </p:pic>
      <p:sp>
        <p:nvSpPr>
          <p:cNvPr id="59" name="object 59"/>
          <p:cNvSpPr/>
          <p:nvPr/>
        </p:nvSpPr>
        <p:spPr>
          <a:xfrm>
            <a:off x="0" y="9451181"/>
            <a:ext cx="7772400" cy="607219"/>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76" name="Picture 75" descr="A logo with green text&#10;&#10;Description automatically generated">
            <a:extLst>
              <a:ext uri="{FF2B5EF4-FFF2-40B4-BE49-F238E27FC236}">
                <a16:creationId xmlns:a16="http://schemas.microsoft.com/office/drawing/2014/main" id="{FAA312CF-8444-49BE-A366-CB613F62C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45" y="176827"/>
            <a:ext cx="2950887" cy="543977"/>
          </a:xfrm>
          <a:prstGeom prst="rect">
            <a:avLst/>
          </a:prstGeom>
        </p:spPr>
      </p:pic>
      <p:sp>
        <p:nvSpPr>
          <p:cNvPr id="83" name="object 16">
            <a:extLst>
              <a:ext uri="{FF2B5EF4-FFF2-40B4-BE49-F238E27FC236}">
                <a16:creationId xmlns:a16="http://schemas.microsoft.com/office/drawing/2014/main" id="{BD1A6E1C-1163-501D-B4BA-F37831EA34C5}"/>
              </a:ext>
            </a:extLst>
          </p:cNvPr>
          <p:cNvSpPr txBox="1"/>
          <p:nvPr/>
        </p:nvSpPr>
        <p:spPr>
          <a:xfrm>
            <a:off x="5604610" y="8891454"/>
            <a:ext cx="2789472" cy="500939"/>
          </a:xfrm>
          <a:prstGeom prst="rect">
            <a:avLst/>
          </a:prstGeom>
        </p:spPr>
        <p:txBody>
          <a:bodyPr vert="horz" wrap="square" lIns="0" tIns="13494" rIns="0" bIns="0" rtlCol="0">
            <a:spAutoFit/>
          </a:bodyPr>
          <a:lstStyle/>
          <a:p>
            <a:pPr marL="13495" marR="5400">
              <a:spcBef>
                <a:spcPts val="106"/>
              </a:spcBef>
            </a:pPr>
            <a:r>
              <a:rPr lang="en-US" sz="1100" b="1" dirty="0">
                <a:solidFill>
                  <a:srgbClr val="18453B"/>
                </a:solidFill>
                <a:latin typeface="Metropolis" panose="00000500000000000000" pitchFamily="50" charset="0"/>
                <a:cs typeface="Gotham Book"/>
              </a:rPr>
              <a:t>           15,600</a:t>
            </a:r>
            <a:r>
              <a:rPr lang="en-US" sz="1100" dirty="0">
                <a:latin typeface="Metropolis" panose="00000500000000000000" pitchFamily="50" charset="0"/>
                <a:cs typeface="Gotham Book"/>
              </a:rPr>
              <a:t> </a:t>
            </a:r>
          </a:p>
          <a:p>
            <a:pPr marL="13495" marR="5400">
              <a:spcBef>
                <a:spcPts val="106"/>
              </a:spcBef>
            </a:pPr>
            <a:r>
              <a:rPr lang="en-US" sz="950" dirty="0">
                <a:latin typeface="Metropolis" panose="00000500000000000000" pitchFamily="50" charset="0"/>
                <a:cs typeface="Gotham Book"/>
              </a:rPr>
              <a:t>Reached by social media, web</a:t>
            </a:r>
          </a:p>
          <a:p>
            <a:pPr marL="13495" marR="5400">
              <a:spcBef>
                <a:spcPts val="106"/>
              </a:spcBef>
            </a:pPr>
            <a:r>
              <a:rPr lang="en-US" sz="950" dirty="0">
                <a:latin typeface="Metropolis" panose="00000500000000000000" pitchFamily="50" charset="0"/>
                <a:cs typeface="Gotham Book"/>
              </a:rPr>
              <a:t>activity, e-newsletters, &amp; handouts</a:t>
            </a:r>
            <a:endParaRPr sz="950" dirty="0">
              <a:latin typeface="Metropolis" panose="00000500000000000000" pitchFamily="50" charset="0"/>
              <a:cs typeface="Gotham Book"/>
            </a:endParaRPr>
          </a:p>
        </p:txBody>
      </p:sp>
      <p:grpSp>
        <p:nvGrpSpPr>
          <p:cNvPr id="84" name="object 62">
            <a:extLst>
              <a:ext uri="{FF2B5EF4-FFF2-40B4-BE49-F238E27FC236}">
                <a16:creationId xmlns:a16="http://schemas.microsoft.com/office/drawing/2014/main" id="{3DA3CFA0-D768-4552-816D-18A3A0808B5F}"/>
              </a:ext>
            </a:extLst>
          </p:cNvPr>
          <p:cNvGrpSpPr/>
          <p:nvPr/>
        </p:nvGrpSpPr>
        <p:grpSpPr>
          <a:xfrm>
            <a:off x="5603571" y="8769160"/>
            <a:ext cx="347182" cy="293307"/>
            <a:chOff x="3868865" y="5440960"/>
            <a:chExt cx="532194" cy="458870"/>
          </a:xfrm>
        </p:grpSpPr>
        <p:sp>
          <p:nvSpPr>
            <p:cNvPr id="85" name="object 63">
              <a:extLst>
                <a:ext uri="{FF2B5EF4-FFF2-40B4-BE49-F238E27FC236}">
                  <a16:creationId xmlns:a16="http://schemas.microsoft.com/office/drawing/2014/main" id="{32C799A9-301E-FA65-62E5-6CA3E28296F3}"/>
                </a:ext>
              </a:extLst>
            </p:cNvPr>
            <p:cNvSpPr/>
            <p:nvPr/>
          </p:nvSpPr>
          <p:spPr>
            <a:xfrm>
              <a:off x="3868865" y="5440960"/>
              <a:ext cx="435609" cy="403227"/>
            </a:xfrm>
            <a:custGeom>
              <a:avLst/>
              <a:gdLst/>
              <a:ahLst/>
              <a:cxnLst/>
              <a:rect l="l" t="t" r="r" b="b"/>
              <a:pathLst>
                <a:path w="435610" h="403225">
                  <a:moveTo>
                    <a:pt x="400278" y="63"/>
                  </a:moveTo>
                  <a:lnTo>
                    <a:pt x="34772" y="0"/>
                  </a:lnTo>
                  <a:lnTo>
                    <a:pt x="3563" y="22636"/>
                  </a:lnTo>
                  <a:lnTo>
                    <a:pt x="0" y="282892"/>
                  </a:lnTo>
                  <a:lnTo>
                    <a:pt x="2145" y="295452"/>
                  </a:lnTo>
                  <a:lnTo>
                    <a:pt x="8928" y="307347"/>
                  </a:lnTo>
                  <a:lnTo>
                    <a:pt x="19691" y="316216"/>
                  </a:lnTo>
                  <a:lnTo>
                    <a:pt x="33781" y="319697"/>
                  </a:lnTo>
                  <a:lnTo>
                    <a:pt x="158889" y="319697"/>
                  </a:lnTo>
                  <a:lnTo>
                    <a:pt x="158889" y="366394"/>
                  </a:lnTo>
                  <a:lnTo>
                    <a:pt x="121805" y="384235"/>
                  </a:lnTo>
                  <a:lnTo>
                    <a:pt x="137045" y="402729"/>
                  </a:lnTo>
                  <a:lnTo>
                    <a:pt x="256489" y="402729"/>
                  </a:lnTo>
                  <a:lnTo>
                    <a:pt x="256489" y="284416"/>
                  </a:lnTo>
                  <a:lnTo>
                    <a:pt x="38557" y="284416"/>
                  </a:lnTo>
                  <a:lnTo>
                    <a:pt x="36626" y="283209"/>
                  </a:lnTo>
                  <a:lnTo>
                    <a:pt x="36296" y="282663"/>
                  </a:lnTo>
                  <a:lnTo>
                    <a:pt x="35547" y="38138"/>
                  </a:lnTo>
                  <a:lnTo>
                    <a:pt x="37401" y="35852"/>
                  </a:lnTo>
                  <a:lnTo>
                    <a:pt x="397687" y="35864"/>
                  </a:lnTo>
                  <a:lnTo>
                    <a:pt x="398170" y="36093"/>
                  </a:lnTo>
                  <a:lnTo>
                    <a:pt x="399770" y="37744"/>
                  </a:lnTo>
                  <a:lnTo>
                    <a:pt x="399770" y="106425"/>
                  </a:lnTo>
                  <a:lnTo>
                    <a:pt x="400684" y="107911"/>
                  </a:lnTo>
                  <a:lnTo>
                    <a:pt x="435076" y="108419"/>
                  </a:lnTo>
                  <a:lnTo>
                    <a:pt x="435076" y="32740"/>
                  </a:lnTo>
                  <a:lnTo>
                    <a:pt x="431714" y="21534"/>
                  </a:lnTo>
                  <a:lnTo>
                    <a:pt x="423211" y="10906"/>
                  </a:lnTo>
                  <a:lnTo>
                    <a:pt x="411941" y="3026"/>
                  </a:lnTo>
                  <a:lnTo>
                    <a:pt x="400278" y="63"/>
                  </a:lnTo>
                  <a:close/>
                </a:path>
              </a:pathLst>
            </a:custGeom>
            <a:solidFill>
              <a:srgbClr val="004F38"/>
            </a:solidFill>
          </p:spPr>
          <p:txBody>
            <a:bodyPr wrap="square" lIns="0" tIns="0" rIns="0" bIns="0" rtlCol="0"/>
            <a:lstStyle/>
            <a:p>
              <a:endParaRPr dirty="0"/>
            </a:p>
          </p:txBody>
        </p:sp>
        <p:sp>
          <p:nvSpPr>
            <p:cNvPr id="86" name="object 64">
              <a:extLst>
                <a:ext uri="{FF2B5EF4-FFF2-40B4-BE49-F238E27FC236}">
                  <a16:creationId xmlns:a16="http://schemas.microsoft.com/office/drawing/2014/main" id="{10D56556-4364-1E71-E8B3-DF9E21C0B1E9}"/>
                </a:ext>
              </a:extLst>
            </p:cNvPr>
            <p:cNvSpPr/>
            <p:nvPr/>
          </p:nvSpPr>
          <p:spPr>
            <a:xfrm>
              <a:off x="4161665" y="5584234"/>
              <a:ext cx="239394" cy="315596"/>
            </a:xfrm>
            <a:custGeom>
              <a:avLst/>
              <a:gdLst/>
              <a:ahLst/>
              <a:cxnLst/>
              <a:rect l="l" t="t" r="r" b="b"/>
              <a:pathLst>
                <a:path w="239395" h="315595">
                  <a:moveTo>
                    <a:pt x="201980" y="0"/>
                  </a:moveTo>
                  <a:lnTo>
                    <a:pt x="35090" y="253"/>
                  </a:lnTo>
                  <a:lnTo>
                    <a:pt x="4264" y="22980"/>
                  </a:lnTo>
                  <a:lnTo>
                    <a:pt x="0" y="278688"/>
                  </a:lnTo>
                  <a:lnTo>
                    <a:pt x="4175" y="292206"/>
                  </a:lnTo>
                  <a:lnTo>
                    <a:pt x="12190" y="303350"/>
                  </a:lnTo>
                  <a:lnTo>
                    <a:pt x="23336" y="311358"/>
                  </a:lnTo>
                  <a:lnTo>
                    <a:pt x="37073" y="315518"/>
                  </a:lnTo>
                  <a:lnTo>
                    <a:pt x="199948" y="315518"/>
                  </a:lnTo>
                  <a:lnTo>
                    <a:pt x="214900" y="312270"/>
                  </a:lnTo>
                  <a:lnTo>
                    <a:pt x="226947" y="303528"/>
                  </a:lnTo>
                  <a:lnTo>
                    <a:pt x="229424" y="299719"/>
                  </a:lnTo>
                  <a:lnTo>
                    <a:pt x="120726" y="299719"/>
                  </a:lnTo>
                  <a:lnTo>
                    <a:pt x="110207" y="296597"/>
                  </a:lnTo>
                  <a:lnTo>
                    <a:pt x="105419" y="287483"/>
                  </a:lnTo>
                  <a:lnTo>
                    <a:pt x="107113" y="277331"/>
                  </a:lnTo>
                  <a:lnTo>
                    <a:pt x="116039" y="271094"/>
                  </a:lnTo>
                  <a:lnTo>
                    <a:pt x="238886" y="271094"/>
                  </a:lnTo>
                  <a:lnTo>
                    <a:pt x="238886" y="257365"/>
                  </a:lnTo>
                  <a:lnTo>
                    <a:pt x="35344" y="257365"/>
                  </a:lnTo>
                  <a:lnTo>
                    <a:pt x="35344" y="38011"/>
                  </a:lnTo>
                  <a:lnTo>
                    <a:pt x="39801" y="34747"/>
                  </a:lnTo>
                  <a:lnTo>
                    <a:pt x="196202" y="34747"/>
                  </a:lnTo>
                  <a:lnTo>
                    <a:pt x="197599" y="34289"/>
                  </a:lnTo>
                  <a:lnTo>
                    <a:pt x="237538" y="34289"/>
                  </a:lnTo>
                  <a:lnTo>
                    <a:pt x="235361" y="25226"/>
                  </a:lnTo>
                  <a:lnTo>
                    <a:pt x="227649" y="13260"/>
                  </a:lnTo>
                  <a:lnTo>
                    <a:pt x="216328" y="4640"/>
                  </a:lnTo>
                  <a:lnTo>
                    <a:pt x="201980" y="0"/>
                  </a:lnTo>
                  <a:close/>
                </a:path>
                <a:path w="239395" h="315595">
                  <a:moveTo>
                    <a:pt x="238886" y="271094"/>
                  </a:moveTo>
                  <a:lnTo>
                    <a:pt x="116039" y="271094"/>
                  </a:lnTo>
                  <a:lnTo>
                    <a:pt x="128077" y="273495"/>
                  </a:lnTo>
                  <a:lnTo>
                    <a:pt x="133337" y="282997"/>
                  </a:lnTo>
                  <a:lnTo>
                    <a:pt x="131120" y="293704"/>
                  </a:lnTo>
                  <a:lnTo>
                    <a:pt x="120726" y="299719"/>
                  </a:lnTo>
                  <a:lnTo>
                    <a:pt x="229424" y="299719"/>
                  </a:lnTo>
                  <a:lnTo>
                    <a:pt x="235229" y="290792"/>
                  </a:lnTo>
                  <a:lnTo>
                    <a:pt x="238886" y="275564"/>
                  </a:lnTo>
                  <a:lnTo>
                    <a:pt x="238886" y="271094"/>
                  </a:lnTo>
                  <a:close/>
                </a:path>
                <a:path w="239395" h="315595">
                  <a:moveTo>
                    <a:pt x="237538" y="34289"/>
                  </a:moveTo>
                  <a:lnTo>
                    <a:pt x="197599" y="34289"/>
                  </a:lnTo>
                  <a:lnTo>
                    <a:pt x="203542" y="38607"/>
                  </a:lnTo>
                  <a:lnTo>
                    <a:pt x="203542" y="257365"/>
                  </a:lnTo>
                  <a:lnTo>
                    <a:pt x="238886" y="257365"/>
                  </a:lnTo>
                  <a:lnTo>
                    <a:pt x="238886" y="39903"/>
                  </a:lnTo>
                  <a:lnTo>
                    <a:pt x="237770" y="35255"/>
                  </a:lnTo>
                  <a:lnTo>
                    <a:pt x="237648" y="34747"/>
                  </a:lnTo>
                  <a:lnTo>
                    <a:pt x="237538" y="34289"/>
                  </a:lnTo>
                  <a:close/>
                </a:path>
                <a:path w="239395" h="315595">
                  <a:moveTo>
                    <a:pt x="196202" y="34747"/>
                  </a:moveTo>
                  <a:lnTo>
                    <a:pt x="39801" y="34747"/>
                  </a:lnTo>
                  <a:lnTo>
                    <a:pt x="42075" y="35255"/>
                  </a:lnTo>
                  <a:lnTo>
                    <a:pt x="194650" y="35255"/>
                  </a:lnTo>
                  <a:lnTo>
                    <a:pt x="196202" y="34747"/>
                  </a:lnTo>
                  <a:close/>
                </a:path>
              </a:pathLst>
            </a:custGeom>
            <a:solidFill>
              <a:srgbClr val="7BBD00"/>
            </a:solidFill>
          </p:spPr>
          <p:txBody>
            <a:bodyPr wrap="square" lIns="0" tIns="0" rIns="0" bIns="0" rtlCol="0"/>
            <a:lstStyle/>
            <a:p>
              <a:endParaRPr dirty="0"/>
            </a:p>
          </p:txBody>
        </p:sp>
      </p:grpSp>
      <p:grpSp>
        <p:nvGrpSpPr>
          <p:cNvPr id="7" name="Group 6">
            <a:extLst>
              <a:ext uri="{FF2B5EF4-FFF2-40B4-BE49-F238E27FC236}">
                <a16:creationId xmlns:a16="http://schemas.microsoft.com/office/drawing/2014/main" id="{A85BB959-79BE-C0BC-1209-D7005277052B}"/>
              </a:ext>
            </a:extLst>
          </p:cNvPr>
          <p:cNvGrpSpPr/>
          <p:nvPr/>
        </p:nvGrpSpPr>
        <p:grpSpPr>
          <a:xfrm>
            <a:off x="412818" y="8919481"/>
            <a:ext cx="5524173" cy="360761"/>
            <a:chOff x="-259083" y="9029992"/>
            <a:chExt cx="5419730" cy="361231"/>
          </a:xfrm>
        </p:grpSpPr>
        <p:sp>
          <p:nvSpPr>
            <p:cNvPr id="88" name="object 11">
              <a:extLst>
                <a:ext uri="{FF2B5EF4-FFF2-40B4-BE49-F238E27FC236}">
                  <a16:creationId xmlns:a16="http://schemas.microsoft.com/office/drawing/2014/main" id="{5A3E5AAE-ABCD-9F69-11CF-9B7040C540CB}"/>
                </a:ext>
              </a:extLst>
            </p:cNvPr>
            <p:cNvSpPr txBox="1"/>
            <p:nvPr/>
          </p:nvSpPr>
          <p:spPr>
            <a:xfrm>
              <a:off x="2458372" y="9033448"/>
              <a:ext cx="2702275" cy="357775"/>
            </a:xfrm>
            <a:prstGeom prst="rect">
              <a:avLst/>
            </a:prstGeom>
          </p:spPr>
          <p:txBody>
            <a:bodyPr vert="horz" wrap="square" lIns="0" tIns="13494" rIns="0" bIns="0" rtlCol="0">
              <a:spAutoFit/>
            </a:bodyPr>
            <a:lstStyle/>
            <a:p>
              <a:pPr marL="13495" marR="5400">
                <a:spcBef>
                  <a:spcPts val="106"/>
                </a:spcBef>
              </a:pPr>
              <a:r>
                <a:rPr lang="en-US" sz="1100" b="1" dirty="0">
                  <a:solidFill>
                    <a:srgbClr val="18453B"/>
                  </a:solidFill>
                  <a:latin typeface="Metropolis" panose="00000500000000000000" pitchFamily="50" charset="0"/>
                  <a:cs typeface="Gotham Book"/>
                </a:rPr>
                <a:t>           1,279</a:t>
              </a:r>
            </a:p>
            <a:p>
              <a:pPr marL="13495" marR="5400">
                <a:spcBef>
                  <a:spcPts val="106"/>
                </a:spcBef>
              </a:pPr>
              <a:r>
                <a:rPr lang="en-US" sz="1050" dirty="0">
                  <a:latin typeface="Metropolis" panose="00000500000000000000" pitchFamily="50" charset="0"/>
                  <a:cs typeface="Gotham Book"/>
                </a:rPr>
                <a:t>Reached through programming</a:t>
              </a:r>
              <a:endParaRPr sz="1050" dirty="0">
                <a:latin typeface="Metropolis" panose="00000500000000000000" pitchFamily="50" charset="0"/>
                <a:cs typeface="Gotham Book"/>
              </a:endParaRPr>
            </a:p>
          </p:txBody>
        </p:sp>
        <p:sp>
          <p:nvSpPr>
            <p:cNvPr id="103" name="object 17">
              <a:extLst>
                <a:ext uri="{FF2B5EF4-FFF2-40B4-BE49-F238E27FC236}">
                  <a16:creationId xmlns:a16="http://schemas.microsoft.com/office/drawing/2014/main" id="{A26DF171-3C0F-70C7-1568-05FB1D47B883}"/>
                </a:ext>
              </a:extLst>
            </p:cNvPr>
            <p:cNvSpPr txBox="1"/>
            <p:nvPr/>
          </p:nvSpPr>
          <p:spPr>
            <a:xfrm>
              <a:off x="-259083" y="9029992"/>
              <a:ext cx="2808843" cy="357774"/>
            </a:xfrm>
            <a:prstGeom prst="rect">
              <a:avLst/>
            </a:prstGeom>
          </p:spPr>
          <p:txBody>
            <a:bodyPr vert="horz" wrap="square" lIns="0" tIns="13494" rIns="0" bIns="0" rtlCol="0">
              <a:spAutoFit/>
            </a:bodyPr>
            <a:lstStyle/>
            <a:p>
              <a:pPr marL="13495" marR="5400">
                <a:spcBef>
                  <a:spcPts val="106"/>
                </a:spcBef>
              </a:pPr>
              <a:r>
                <a:rPr lang="en-US" sz="1100" b="1" dirty="0">
                  <a:solidFill>
                    <a:srgbClr val="18453B"/>
                  </a:solidFill>
                  <a:latin typeface="Metropolis" panose="00000500000000000000" pitchFamily="50" charset="0"/>
                  <a:cs typeface="Gotham Book"/>
                </a:rPr>
                <a:t>          132</a:t>
              </a:r>
            </a:p>
            <a:p>
              <a:pPr marL="13495" marR="5400">
                <a:spcBef>
                  <a:spcPts val="106"/>
                </a:spcBef>
              </a:pPr>
              <a:r>
                <a:rPr lang="en-US" sz="1050" spc="58" dirty="0">
                  <a:latin typeface="Metropolis" panose="00000500000000000000" pitchFamily="50" charset="0"/>
                  <a:cs typeface="Gotham Book"/>
                </a:rPr>
                <a:t>P</a:t>
              </a:r>
              <a:r>
                <a:rPr lang="en-US" sz="1050" dirty="0">
                  <a:latin typeface="Metropolis" panose="00000500000000000000" pitchFamily="50" charset="0"/>
                  <a:cs typeface="Gotham Book"/>
                </a:rPr>
                <a:t>rograms accessed by residents</a:t>
              </a:r>
              <a:endParaRPr sz="1050" dirty="0">
                <a:latin typeface="Metropolis" panose="00000500000000000000" pitchFamily="50" charset="0"/>
                <a:cs typeface="Gotham Book"/>
              </a:endParaRPr>
            </a:p>
          </p:txBody>
        </p:sp>
      </p:grpSp>
      <p:grpSp>
        <p:nvGrpSpPr>
          <p:cNvPr id="10" name="object 10"/>
          <p:cNvGrpSpPr/>
          <p:nvPr/>
        </p:nvGrpSpPr>
        <p:grpSpPr>
          <a:xfrm>
            <a:off x="3184470" y="8778326"/>
            <a:ext cx="355321" cy="307166"/>
            <a:chOff x="473447" y="6207580"/>
            <a:chExt cx="523240" cy="461645"/>
          </a:xfrm>
        </p:grpSpPr>
        <p:sp>
          <p:nvSpPr>
            <p:cNvPr id="11" name="object 11"/>
            <p:cNvSpPr/>
            <p:nvPr/>
          </p:nvSpPr>
          <p:spPr>
            <a:xfrm>
              <a:off x="473447" y="6301870"/>
              <a:ext cx="290830" cy="367665"/>
            </a:xfrm>
            <a:custGeom>
              <a:avLst/>
              <a:gdLst/>
              <a:ahLst/>
              <a:cxnLst/>
              <a:rect l="l" t="t" r="r" b="b"/>
              <a:pathLst>
                <a:path w="290830" h="367665">
                  <a:moveTo>
                    <a:pt x="271932" y="12"/>
                  </a:moveTo>
                  <a:lnTo>
                    <a:pt x="28397" y="0"/>
                  </a:lnTo>
                  <a:lnTo>
                    <a:pt x="0" y="29362"/>
                  </a:lnTo>
                  <a:lnTo>
                    <a:pt x="114" y="164693"/>
                  </a:lnTo>
                  <a:lnTo>
                    <a:pt x="2336" y="173037"/>
                  </a:lnTo>
                  <a:lnTo>
                    <a:pt x="8572" y="179565"/>
                  </a:lnTo>
                  <a:lnTo>
                    <a:pt x="22288" y="181419"/>
                  </a:lnTo>
                  <a:lnTo>
                    <a:pt x="29679" y="179857"/>
                  </a:lnTo>
                  <a:lnTo>
                    <a:pt x="35039" y="181101"/>
                  </a:lnTo>
                  <a:lnTo>
                    <a:pt x="34950" y="182956"/>
                  </a:lnTo>
                  <a:lnTo>
                    <a:pt x="35331" y="183870"/>
                  </a:lnTo>
                  <a:lnTo>
                    <a:pt x="52425" y="367118"/>
                  </a:lnTo>
                  <a:lnTo>
                    <a:pt x="134429" y="367093"/>
                  </a:lnTo>
                  <a:lnTo>
                    <a:pt x="135407" y="364223"/>
                  </a:lnTo>
                  <a:lnTo>
                    <a:pt x="164617" y="43281"/>
                  </a:lnTo>
                  <a:lnTo>
                    <a:pt x="276212" y="43281"/>
                  </a:lnTo>
                  <a:lnTo>
                    <a:pt x="283514" y="38442"/>
                  </a:lnTo>
                  <a:lnTo>
                    <a:pt x="285203" y="36563"/>
                  </a:lnTo>
                  <a:lnTo>
                    <a:pt x="290736" y="25480"/>
                  </a:lnTo>
                  <a:lnTo>
                    <a:pt x="289802" y="14106"/>
                  </a:lnTo>
                  <a:lnTo>
                    <a:pt x="283251" y="4823"/>
                  </a:lnTo>
                  <a:lnTo>
                    <a:pt x="271932" y="12"/>
                  </a:lnTo>
                  <a:close/>
                </a:path>
              </a:pathLst>
            </a:custGeom>
            <a:solidFill>
              <a:srgbClr val="004F38"/>
            </a:solidFill>
          </p:spPr>
          <p:txBody>
            <a:bodyPr wrap="square" lIns="0" tIns="0" rIns="0" bIns="0" rtlCol="0"/>
            <a:lstStyle/>
            <a:p>
              <a:endParaRPr dirty="0"/>
            </a:p>
          </p:txBody>
        </p:sp>
        <p:sp>
          <p:nvSpPr>
            <p:cNvPr id="12" name="object 12"/>
            <p:cNvSpPr/>
            <p:nvPr/>
          </p:nvSpPr>
          <p:spPr>
            <a:xfrm>
              <a:off x="614705" y="6207581"/>
              <a:ext cx="381635" cy="461645"/>
            </a:xfrm>
            <a:custGeom>
              <a:avLst/>
              <a:gdLst/>
              <a:ahLst/>
              <a:cxnLst/>
              <a:rect l="l" t="t" r="r" b="b"/>
              <a:pathLst>
                <a:path w="381634" h="461645">
                  <a:moveTo>
                    <a:pt x="187921" y="399973"/>
                  </a:moveTo>
                  <a:lnTo>
                    <a:pt x="185191" y="388112"/>
                  </a:lnTo>
                  <a:lnTo>
                    <a:pt x="178003" y="377990"/>
                  </a:lnTo>
                  <a:lnTo>
                    <a:pt x="167855" y="370954"/>
                  </a:lnTo>
                  <a:lnTo>
                    <a:pt x="156273" y="368312"/>
                  </a:lnTo>
                  <a:lnTo>
                    <a:pt x="54216" y="368630"/>
                  </a:lnTo>
                  <a:lnTo>
                    <a:pt x="40703" y="371309"/>
                  </a:lnTo>
                  <a:lnTo>
                    <a:pt x="31864" y="378117"/>
                  </a:lnTo>
                  <a:lnTo>
                    <a:pt x="27038" y="387184"/>
                  </a:lnTo>
                  <a:lnTo>
                    <a:pt x="25577" y="396646"/>
                  </a:lnTo>
                  <a:lnTo>
                    <a:pt x="25577" y="461543"/>
                  </a:lnTo>
                  <a:lnTo>
                    <a:pt x="186372" y="461543"/>
                  </a:lnTo>
                  <a:lnTo>
                    <a:pt x="187921" y="459879"/>
                  </a:lnTo>
                  <a:lnTo>
                    <a:pt x="187921" y="399973"/>
                  </a:lnTo>
                  <a:close/>
                </a:path>
                <a:path w="381634" h="461645">
                  <a:moveTo>
                    <a:pt x="378079" y="393649"/>
                  </a:moveTo>
                  <a:lnTo>
                    <a:pt x="345325" y="368300"/>
                  </a:lnTo>
                  <a:lnTo>
                    <a:pt x="244373" y="368642"/>
                  </a:lnTo>
                  <a:lnTo>
                    <a:pt x="231571" y="371233"/>
                  </a:lnTo>
                  <a:lnTo>
                    <a:pt x="223050" y="377621"/>
                  </a:lnTo>
                  <a:lnTo>
                    <a:pt x="218300" y="385673"/>
                  </a:lnTo>
                  <a:lnTo>
                    <a:pt x="216839" y="393306"/>
                  </a:lnTo>
                  <a:lnTo>
                    <a:pt x="216839" y="461543"/>
                  </a:lnTo>
                  <a:lnTo>
                    <a:pt x="378079" y="461543"/>
                  </a:lnTo>
                  <a:lnTo>
                    <a:pt x="378079" y="393649"/>
                  </a:lnTo>
                  <a:close/>
                </a:path>
                <a:path w="381634" h="461645">
                  <a:moveTo>
                    <a:pt x="381419" y="21628"/>
                  </a:moveTo>
                  <a:lnTo>
                    <a:pt x="378980" y="14122"/>
                  </a:lnTo>
                  <a:lnTo>
                    <a:pt x="373926" y="7505"/>
                  </a:lnTo>
                  <a:lnTo>
                    <a:pt x="367182" y="2540"/>
                  </a:lnTo>
                  <a:lnTo>
                    <a:pt x="359727" y="0"/>
                  </a:lnTo>
                  <a:lnTo>
                    <a:pt x="0" y="0"/>
                  </a:lnTo>
                  <a:lnTo>
                    <a:pt x="1155" y="3695"/>
                  </a:lnTo>
                  <a:lnTo>
                    <a:pt x="4229" y="6413"/>
                  </a:lnTo>
                  <a:lnTo>
                    <a:pt x="8686" y="14719"/>
                  </a:lnTo>
                  <a:lnTo>
                    <a:pt x="10121" y="19773"/>
                  </a:lnTo>
                  <a:lnTo>
                    <a:pt x="12788" y="24409"/>
                  </a:lnTo>
                  <a:lnTo>
                    <a:pt x="356387" y="24409"/>
                  </a:lnTo>
                  <a:lnTo>
                    <a:pt x="358063" y="26073"/>
                  </a:lnTo>
                  <a:lnTo>
                    <a:pt x="358063" y="213575"/>
                  </a:lnTo>
                  <a:lnTo>
                    <a:pt x="42252" y="215226"/>
                  </a:lnTo>
                  <a:lnTo>
                    <a:pt x="39154" y="239877"/>
                  </a:lnTo>
                  <a:lnTo>
                    <a:pt x="54991" y="239585"/>
                  </a:lnTo>
                  <a:lnTo>
                    <a:pt x="357492" y="239623"/>
                  </a:lnTo>
                  <a:lnTo>
                    <a:pt x="365861" y="237426"/>
                  </a:lnTo>
                  <a:lnTo>
                    <a:pt x="373164" y="232803"/>
                  </a:lnTo>
                  <a:lnTo>
                    <a:pt x="378612" y="226199"/>
                  </a:lnTo>
                  <a:lnTo>
                    <a:pt x="381419" y="218008"/>
                  </a:lnTo>
                  <a:lnTo>
                    <a:pt x="381419" y="21628"/>
                  </a:lnTo>
                  <a:close/>
                </a:path>
              </a:pathLst>
            </a:custGeom>
            <a:solidFill>
              <a:srgbClr val="7BBD00"/>
            </a:solidFill>
          </p:spPr>
          <p:txBody>
            <a:bodyPr wrap="square" lIns="0" tIns="0" rIns="0" bIns="0" rtlCol="0"/>
            <a:lstStyle/>
            <a:p>
              <a:endParaRPr dirty="0"/>
            </a:p>
          </p:txBody>
        </p:sp>
        <p:pic>
          <p:nvPicPr>
            <p:cNvPr id="13" name="object 13"/>
            <p:cNvPicPr/>
            <p:nvPr/>
          </p:nvPicPr>
          <p:blipFill>
            <a:blip r:embed="rId5" cstate="print"/>
            <a:stretch>
              <a:fillRect/>
            </a:stretch>
          </p:blipFill>
          <p:spPr>
            <a:xfrm>
              <a:off x="527379" y="6207894"/>
              <a:ext cx="79014" cy="80556"/>
            </a:xfrm>
            <a:prstGeom prst="rect">
              <a:avLst/>
            </a:prstGeom>
          </p:spPr>
        </p:pic>
        <p:sp>
          <p:nvSpPr>
            <p:cNvPr id="14" name="object 14"/>
            <p:cNvSpPr/>
            <p:nvPr/>
          </p:nvSpPr>
          <p:spPr>
            <a:xfrm>
              <a:off x="681621" y="6479882"/>
              <a:ext cx="270510" cy="80010"/>
            </a:xfrm>
            <a:custGeom>
              <a:avLst/>
              <a:gdLst/>
              <a:ahLst/>
              <a:cxnLst/>
              <a:rect l="l" t="t" r="r" b="b"/>
              <a:pathLst>
                <a:path w="270509" h="80009">
                  <a:moveTo>
                    <a:pt x="79311" y="34696"/>
                  </a:moveTo>
                  <a:lnTo>
                    <a:pt x="64414" y="9817"/>
                  </a:lnTo>
                  <a:lnTo>
                    <a:pt x="37058" y="0"/>
                  </a:lnTo>
                  <a:lnTo>
                    <a:pt x="9194" y="14389"/>
                  </a:lnTo>
                  <a:lnTo>
                    <a:pt x="0" y="45110"/>
                  </a:lnTo>
                  <a:lnTo>
                    <a:pt x="14732" y="69977"/>
                  </a:lnTo>
                  <a:lnTo>
                    <a:pt x="41846" y="79832"/>
                  </a:lnTo>
                  <a:lnTo>
                    <a:pt x="69837" y="65506"/>
                  </a:lnTo>
                  <a:lnTo>
                    <a:pt x="79311" y="34696"/>
                  </a:lnTo>
                  <a:close/>
                </a:path>
                <a:path w="270509" h="80009">
                  <a:moveTo>
                    <a:pt x="270179" y="43764"/>
                  </a:moveTo>
                  <a:lnTo>
                    <a:pt x="259359" y="13487"/>
                  </a:lnTo>
                  <a:lnTo>
                    <a:pt x="230530" y="63"/>
                  </a:lnTo>
                  <a:lnTo>
                    <a:pt x="204127" y="10807"/>
                  </a:lnTo>
                  <a:lnTo>
                    <a:pt x="190627" y="36042"/>
                  </a:lnTo>
                  <a:lnTo>
                    <a:pt x="200507" y="66103"/>
                  </a:lnTo>
                  <a:lnTo>
                    <a:pt x="228917" y="79857"/>
                  </a:lnTo>
                  <a:lnTo>
                    <a:pt x="256082" y="69151"/>
                  </a:lnTo>
                  <a:lnTo>
                    <a:pt x="270179" y="43764"/>
                  </a:lnTo>
                  <a:close/>
                </a:path>
              </a:pathLst>
            </a:custGeom>
            <a:solidFill>
              <a:srgbClr val="7BBD00"/>
            </a:solidFill>
          </p:spPr>
          <p:txBody>
            <a:bodyPr wrap="square" lIns="0" tIns="0" rIns="0" bIns="0" rtlCol="0"/>
            <a:lstStyle/>
            <a:p>
              <a:endParaRPr dirty="0"/>
            </a:p>
          </p:txBody>
        </p:sp>
        <p:sp>
          <p:nvSpPr>
            <p:cNvPr id="15" name="object 15"/>
            <p:cNvSpPr/>
            <p:nvPr/>
          </p:nvSpPr>
          <p:spPr>
            <a:xfrm>
              <a:off x="806208" y="6254533"/>
              <a:ext cx="128270" cy="140970"/>
            </a:xfrm>
            <a:custGeom>
              <a:avLst/>
              <a:gdLst/>
              <a:ahLst/>
              <a:cxnLst/>
              <a:rect l="l" t="t" r="r" b="b"/>
              <a:pathLst>
                <a:path w="128269" h="140970">
                  <a:moveTo>
                    <a:pt x="24968" y="108623"/>
                  </a:moveTo>
                  <a:lnTo>
                    <a:pt x="24765" y="94094"/>
                  </a:lnTo>
                  <a:lnTo>
                    <a:pt x="24244" y="84493"/>
                  </a:lnTo>
                  <a:lnTo>
                    <a:pt x="23444" y="77800"/>
                  </a:lnTo>
                  <a:lnTo>
                    <a:pt x="17551" y="71755"/>
                  </a:lnTo>
                  <a:lnTo>
                    <a:pt x="10604" y="73075"/>
                  </a:lnTo>
                  <a:lnTo>
                    <a:pt x="6578" y="73837"/>
                  </a:lnTo>
                  <a:lnTo>
                    <a:pt x="1600" y="78117"/>
                  </a:lnTo>
                  <a:lnTo>
                    <a:pt x="939" y="82359"/>
                  </a:lnTo>
                  <a:lnTo>
                    <a:pt x="203" y="92138"/>
                  </a:lnTo>
                  <a:lnTo>
                    <a:pt x="0" y="106057"/>
                  </a:lnTo>
                  <a:lnTo>
                    <a:pt x="228" y="120053"/>
                  </a:lnTo>
                  <a:lnTo>
                    <a:pt x="850" y="130035"/>
                  </a:lnTo>
                  <a:lnTo>
                    <a:pt x="4762" y="137655"/>
                  </a:lnTo>
                  <a:lnTo>
                    <a:pt x="12014" y="140449"/>
                  </a:lnTo>
                  <a:lnTo>
                    <a:pt x="19469" y="138531"/>
                  </a:lnTo>
                  <a:lnTo>
                    <a:pt x="23990" y="131991"/>
                  </a:lnTo>
                  <a:lnTo>
                    <a:pt x="24739" y="122974"/>
                  </a:lnTo>
                  <a:lnTo>
                    <a:pt x="24968" y="108623"/>
                  </a:lnTo>
                  <a:close/>
                </a:path>
                <a:path w="128269" h="140970">
                  <a:moveTo>
                    <a:pt x="77457" y="109639"/>
                  </a:moveTo>
                  <a:lnTo>
                    <a:pt x="75946" y="68567"/>
                  </a:lnTo>
                  <a:lnTo>
                    <a:pt x="76504" y="48996"/>
                  </a:lnTo>
                  <a:lnTo>
                    <a:pt x="75412" y="41351"/>
                  </a:lnTo>
                  <a:lnTo>
                    <a:pt x="69748" y="36093"/>
                  </a:lnTo>
                  <a:lnTo>
                    <a:pt x="61747" y="37604"/>
                  </a:lnTo>
                  <a:lnTo>
                    <a:pt x="57607" y="38392"/>
                  </a:lnTo>
                  <a:lnTo>
                    <a:pt x="53517" y="42430"/>
                  </a:lnTo>
                  <a:lnTo>
                    <a:pt x="53086" y="46748"/>
                  </a:lnTo>
                  <a:lnTo>
                    <a:pt x="53670" y="67513"/>
                  </a:lnTo>
                  <a:lnTo>
                    <a:pt x="52158" y="110731"/>
                  </a:lnTo>
                  <a:lnTo>
                    <a:pt x="53111" y="131140"/>
                  </a:lnTo>
                  <a:lnTo>
                    <a:pt x="57048" y="138239"/>
                  </a:lnTo>
                  <a:lnTo>
                    <a:pt x="64465" y="140652"/>
                  </a:lnTo>
                  <a:lnTo>
                    <a:pt x="72021" y="137731"/>
                  </a:lnTo>
                  <a:lnTo>
                    <a:pt x="76390" y="128803"/>
                  </a:lnTo>
                  <a:lnTo>
                    <a:pt x="77457" y="109639"/>
                  </a:lnTo>
                  <a:close/>
                </a:path>
                <a:path w="128269" h="140970">
                  <a:moveTo>
                    <a:pt x="127685" y="131165"/>
                  </a:moveTo>
                  <a:lnTo>
                    <a:pt x="127660" y="11264"/>
                  </a:lnTo>
                  <a:lnTo>
                    <a:pt x="127038" y="3543"/>
                  </a:lnTo>
                  <a:lnTo>
                    <a:pt x="118757" y="0"/>
                  </a:lnTo>
                  <a:lnTo>
                    <a:pt x="111734" y="2095"/>
                  </a:lnTo>
                  <a:lnTo>
                    <a:pt x="107810" y="3263"/>
                  </a:lnTo>
                  <a:lnTo>
                    <a:pt x="104724" y="9613"/>
                  </a:lnTo>
                  <a:lnTo>
                    <a:pt x="104279" y="13512"/>
                  </a:lnTo>
                  <a:lnTo>
                    <a:pt x="102984" y="41478"/>
                  </a:lnTo>
                  <a:lnTo>
                    <a:pt x="104990" y="100520"/>
                  </a:lnTo>
                  <a:lnTo>
                    <a:pt x="104254" y="128917"/>
                  </a:lnTo>
                  <a:lnTo>
                    <a:pt x="108140" y="137312"/>
                  </a:lnTo>
                  <a:lnTo>
                    <a:pt x="115252" y="140652"/>
                  </a:lnTo>
                  <a:lnTo>
                    <a:pt x="122720" y="138696"/>
                  </a:lnTo>
                  <a:lnTo>
                    <a:pt x="127685" y="131165"/>
                  </a:lnTo>
                  <a:close/>
                </a:path>
              </a:pathLst>
            </a:custGeom>
            <a:solidFill>
              <a:srgbClr val="004F38"/>
            </a:solidFill>
          </p:spPr>
          <p:txBody>
            <a:bodyPr wrap="square" lIns="0" tIns="0" rIns="0" bIns="0" rtlCol="0"/>
            <a:lstStyle/>
            <a:p>
              <a:endParaRPr dirty="0"/>
            </a:p>
          </p:txBody>
        </p:sp>
      </p:grpSp>
      <p:grpSp>
        <p:nvGrpSpPr>
          <p:cNvPr id="104" name="object 38">
            <a:extLst>
              <a:ext uri="{FF2B5EF4-FFF2-40B4-BE49-F238E27FC236}">
                <a16:creationId xmlns:a16="http://schemas.microsoft.com/office/drawing/2014/main" id="{D07B3A01-3503-3748-8B61-68C81B9B6845}"/>
              </a:ext>
            </a:extLst>
          </p:cNvPr>
          <p:cNvGrpSpPr/>
          <p:nvPr/>
        </p:nvGrpSpPr>
        <p:grpSpPr>
          <a:xfrm>
            <a:off x="437310" y="8780705"/>
            <a:ext cx="307744" cy="304226"/>
            <a:chOff x="3927351" y="945414"/>
            <a:chExt cx="497840" cy="502284"/>
          </a:xfrm>
        </p:grpSpPr>
        <p:sp>
          <p:nvSpPr>
            <p:cNvPr id="105" name="object 39">
              <a:extLst>
                <a:ext uri="{FF2B5EF4-FFF2-40B4-BE49-F238E27FC236}">
                  <a16:creationId xmlns:a16="http://schemas.microsoft.com/office/drawing/2014/main" id="{F55786D6-8ECB-CE4C-858F-5F446F3B72BB}"/>
                </a:ext>
              </a:extLst>
            </p:cNvPr>
            <p:cNvSpPr/>
            <p:nvPr/>
          </p:nvSpPr>
          <p:spPr>
            <a:xfrm>
              <a:off x="3927351" y="945414"/>
              <a:ext cx="406400" cy="484505"/>
            </a:xfrm>
            <a:custGeom>
              <a:avLst/>
              <a:gdLst/>
              <a:ahLst/>
              <a:cxnLst/>
              <a:rect l="l" t="t" r="r" b="b"/>
              <a:pathLst>
                <a:path w="406400" h="484505">
                  <a:moveTo>
                    <a:pt x="259105" y="0"/>
                  </a:moveTo>
                  <a:lnTo>
                    <a:pt x="18389" y="0"/>
                  </a:lnTo>
                  <a:lnTo>
                    <a:pt x="8945" y="1626"/>
                  </a:lnTo>
                  <a:lnTo>
                    <a:pt x="3436" y="6061"/>
                  </a:lnTo>
                  <a:lnTo>
                    <a:pt x="807" y="12633"/>
                  </a:lnTo>
                  <a:lnTo>
                    <a:pt x="0" y="20675"/>
                  </a:lnTo>
                  <a:lnTo>
                    <a:pt x="1035" y="456031"/>
                  </a:lnTo>
                  <a:lnTo>
                    <a:pt x="1066" y="469239"/>
                  </a:lnTo>
                  <a:lnTo>
                    <a:pt x="1891" y="475638"/>
                  </a:lnTo>
                  <a:lnTo>
                    <a:pt x="4995" y="480402"/>
                  </a:lnTo>
                  <a:lnTo>
                    <a:pt x="11327" y="483377"/>
                  </a:lnTo>
                  <a:lnTo>
                    <a:pt x="21831" y="484403"/>
                  </a:lnTo>
                  <a:lnTo>
                    <a:pt x="279742" y="484403"/>
                  </a:lnTo>
                  <a:lnTo>
                    <a:pt x="261404" y="456031"/>
                  </a:lnTo>
                  <a:lnTo>
                    <a:pt x="27558" y="456031"/>
                  </a:lnTo>
                  <a:lnTo>
                    <a:pt x="27558" y="28371"/>
                  </a:lnTo>
                  <a:lnTo>
                    <a:pt x="290127" y="28371"/>
                  </a:lnTo>
                  <a:lnTo>
                    <a:pt x="259105" y="0"/>
                  </a:lnTo>
                  <a:close/>
                </a:path>
                <a:path w="406400" h="484505">
                  <a:moveTo>
                    <a:pt x="290127" y="28371"/>
                  </a:moveTo>
                  <a:lnTo>
                    <a:pt x="238467" y="28371"/>
                  </a:lnTo>
                  <a:lnTo>
                    <a:pt x="238467" y="152717"/>
                  </a:lnTo>
                  <a:lnTo>
                    <a:pt x="240207" y="157099"/>
                  </a:lnTo>
                  <a:lnTo>
                    <a:pt x="378320" y="157099"/>
                  </a:lnTo>
                  <a:lnTo>
                    <a:pt x="378320" y="207289"/>
                  </a:lnTo>
                  <a:lnTo>
                    <a:pt x="405828" y="220383"/>
                  </a:lnTo>
                  <a:lnTo>
                    <a:pt x="405828" y="134188"/>
                  </a:lnTo>
                  <a:lnTo>
                    <a:pt x="399871" y="128739"/>
                  </a:lnTo>
                  <a:lnTo>
                    <a:pt x="268274" y="128739"/>
                  </a:lnTo>
                  <a:lnTo>
                    <a:pt x="268274" y="50190"/>
                  </a:lnTo>
                  <a:lnTo>
                    <a:pt x="313984" y="50190"/>
                  </a:lnTo>
                  <a:lnTo>
                    <a:pt x="290127" y="28371"/>
                  </a:lnTo>
                  <a:close/>
                </a:path>
                <a:path w="406400" h="484505">
                  <a:moveTo>
                    <a:pt x="313984" y="50190"/>
                  </a:moveTo>
                  <a:lnTo>
                    <a:pt x="268274" y="50190"/>
                  </a:lnTo>
                  <a:lnTo>
                    <a:pt x="357682" y="128739"/>
                  </a:lnTo>
                  <a:lnTo>
                    <a:pt x="399871" y="128739"/>
                  </a:lnTo>
                  <a:lnTo>
                    <a:pt x="313984" y="50190"/>
                  </a:lnTo>
                  <a:close/>
                </a:path>
              </a:pathLst>
            </a:custGeom>
            <a:solidFill>
              <a:srgbClr val="004F38"/>
            </a:solidFill>
          </p:spPr>
          <p:txBody>
            <a:bodyPr wrap="square" lIns="0" tIns="0" rIns="0" bIns="0" rtlCol="0"/>
            <a:lstStyle/>
            <a:p>
              <a:endParaRPr dirty="0"/>
            </a:p>
          </p:txBody>
        </p:sp>
        <p:sp>
          <p:nvSpPr>
            <p:cNvPr id="106" name="object 40">
              <a:extLst>
                <a:ext uri="{FF2B5EF4-FFF2-40B4-BE49-F238E27FC236}">
                  <a16:creationId xmlns:a16="http://schemas.microsoft.com/office/drawing/2014/main" id="{68CFF9BC-3B17-EFFB-1AF8-3208B27FCF8D}"/>
                </a:ext>
              </a:extLst>
            </p:cNvPr>
            <p:cNvSpPr/>
            <p:nvPr/>
          </p:nvSpPr>
          <p:spPr>
            <a:xfrm>
              <a:off x="4184124" y="1194174"/>
              <a:ext cx="241300" cy="253365"/>
            </a:xfrm>
            <a:custGeom>
              <a:avLst/>
              <a:gdLst/>
              <a:ahLst/>
              <a:cxnLst/>
              <a:rect l="l" t="t" r="r" b="b"/>
              <a:pathLst>
                <a:path w="241300" h="253365">
                  <a:moveTo>
                    <a:pt x="120408" y="0"/>
                  </a:moveTo>
                  <a:lnTo>
                    <a:pt x="92615" y="16090"/>
                  </a:lnTo>
                  <a:lnTo>
                    <a:pt x="63385" y="27374"/>
                  </a:lnTo>
                  <a:lnTo>
                    <a:pt x="32565" y="34011"/>
                  </a:lnTo>
                  <a:lnTo>
                    <a:pt x="0" y="36156"/>
                  </a:lnTo>
                  <a:lnTo>
                    <a:pt x="111" y="80760"/>
                  </a:lnTo>
                  <a:lnTo>
                    <a:pt x="6743" y="122110"/>
                  </a:lnTo>
                  <a:lnTo>
                    <a:pt x="21821" y="165644"/>
                  </a:lnTo>
                  <a:lnTo>
                    <a:pt x="44907" y="202049"/>
                  </a:lnTo>
                  <a:lnTo>
                    <a:pt x="77136" y="231847"/>
                  </a:lnTo>
                  <a:lnTo>
                    <a:pt x="119252" y="253098"/>
                  </a:lnTo>
                  <a:lnTo>
                    <a:pt x="121551" y="253098"/>
                  </a:lnTo>
                  <a:lnTo>
                    <a:pt x="163254" y="231847"/>
                  </a:lnTo>
                  <a:lnTo>
                    <a:pt x="195789" y="202373"/>
                  </a:lnTo>
                  <a:lnTo>
                    <a:pt x="208292" y="183235"/>
                  </a:lnTo>
                  <a:lnTo>
                    <a:pt x="102057" y="183235"/>
                  </a:lnTo>
                  <a:lnTo>
                    <a:pt x="95672" y="172976"/>
                  </a:lnTo>
                  <a:lnTo>
                    <a:pt x="70108" y="137926"/>
                  </a:lnTo>
                  <a:lnTo>
                    <a:pt x="55000" y="125445"/>
                  </a:lnTo>
                  <a:lnTo>
                    <a:pt x="51523" y="122110"/>
                  </a:lnTo>
                  <a:lnTo>
                    <a:pt x="52711" y="115446"/>
                  </a:lnTo>
                  <a:lnTo>
                    <a:pt x="60777" y="112977"/>
                  </a:lnTo>
                  <a:lnTo>
                    <a:pt x="112888" y="112977"/>
                  </a:lnTo>
                  <a:lnTo>
                    <a:pt x="118203" y="106124"/>
                  </a:lnTo>
                  <a:lnTo>
                    <a:pt x="154455" y="68131"/>
                  </a:lnTo>
                  <a:lnTo>
                    <a:pt x="163603" y="63284"/>
                  </a:lnTo>
                  <a:lnTo>
                    <a:pt x="162020" y="63284"/>
                  </a:lnTo>
                  <a:lnTo>
                    <a:pt x="168467" y="62834"/>
                  </a:lnTo>
                  <a:lnTo>
                    <a:pt x="240929" y="62834"/>
                  </a:lnTo>
                  <a:lnTo>
                    <a:pt x="240791" y="38341"/>
                  </a:lnTo>
                  <a:lnTo>
                    <a:pt x="208667" y="34941"/>
                  </a:lnTo>
                  <a:lnTo>
                    <a:pt x="177947" y="26814"/>
                  </a:lnTo>
                  <a:lnTo>
                    <a:pt x="148553" y="14865"/>
                  </a:lnTo>
                  <a:lnTo>
                    <a:pt x="120408" y="0"/>
                  </a:lnTo>
                  <a:close/>
                </a:path>
                <a:path w="241300" h="253365">
                  <a:moveTo>
                    <a:pt x="240929" y="62834"/>
                  </a:moveTo>
                  <a:lnTo>
                    <a:pt x="175858" y="62834"/>
                  </a:lnTo>
                  <a:lnTo>
                    <a:pt x="186405" y="63284"/>
                  </a:lnTo>
                  <a:lnTo>
                    <a:pt x="190322" y="63284"/>
                  </a:lnTo>
                  <a:lnTo>
                    <a:pt x="165559" y="91468"/>
                  </a:lnTo>
                  <a:lnTo>
                    <a:pt x="142772" y="121024"/>
                  </a:lnTo>
                  <a:lnTo>
                    <a:pt x="121740" y="151629"/>
                  </a:lnTo>
                  <a:lnTo>
                    <a:pt x="102057" y="183235"/>
                  </a:lnTo>
                  <a:lnTo>
                    <a:pt x="208292" y="183235"/>
                  </a:lnTo>
                  <a:lnTo>
                    <a:pt x="219114" y="166670"/>
                  </a:lnTo>
                  <a:lnTo>
                    <a:pt x="234007" y="126310"/>
                  </a:lnTo>
                  <a:lnTo>
                    <a:pt x="241042" y="82975"/>
                  </a:lnTo>
                  <a:lnTo>
                    <a:pt x="240929" y="62834"/>
                  </a:lnTo>
                  <a:close/>
                </a:path>
                <a:path w="241300" h="253365">
                  <a:moveTo>
                    <a:pt x="112888" y="112977"/>
                  </a:moveTo>
                  <a:lnTo>
                    <a:pt x="72006" y="112977"/>
                  </a:lnTo>
                  <a:lnTo>
                    <a:pt x="80416" y="114414"/>
                  </a:lnTo>
                  <a:lnTo>
                    <a:pt x="85536" y="116646"/>
                  </a:lnTo>
                  <a:lnTo>
                    <a:pt x="91917" y="120359"/>
                  </a:lnTo>
                  <a:lnTo>
                    <a:pt x="98234" y="124674"/>
                  </a:lnTo>
                  <a:lnTo>
                    <a:pt x="103162" y="128714"/>
                  </a:lnTo>
                  <a:lnTo>
                    <a:pt x="107374" y="121024"/>
                  </a:lnTo>
                  <a:lnTo>
                    <a:pt x="112541" y="113425"/>
                  </a:lnTo>
                  <a:lnTo>
                    <a:pt x="112888" y="112977"/>
                  </a:lnTo>
                  <a:close/>
                </a:path>
              </a:pathLst>
            </a:custGeom>
            <a:solidFill>
              <a:srgbClr val="7BBD00"/>
            </a:solidFill>
          </p:spPr>
          <p:txBody>
            <a:bodyPr wrap="square" lIns="0" tIns="0" rIns="0" bIns="0" rtlCol="0"/>
            <a:lstStyle/>
            <a:p>
              <a:endParaRPr dirty="0"/>
            </a:p>
          </p:txBody>
        </p:sp>
        <p:sp>
          <p:nvSpPr>
            <p:cNvPr id="107" name="object 41">
              <a:extLst>
                <a:ext uri="{FF2B5EF4-FFF2-40B4-BE49-F238E27FC236}">
                  <a16:creationId xmlns:a16="http://schemas.microsoft.com/office/drawing/2014/main" id="{2F12183F-FA59-E138-0037-870B1CFCE175}"/>
                </a:ext>
              </a:extLst>
            </p:cNvPr>
            <p:cNvSpPr/>
            <p:nvPr/>
          </p:nvSpPr>
          <p:spPr>
            <a:xfrm>
              <a:off x="4003992" y="1042072"/>
              <a:ext cx="205740" cy="289560"/>
            </a:xfrm>
            <a:custGeom>
              <a:avLst/>
              <a:gdLst/>
              <a:ahLst/>
              <a:cxnLst/>
              <a:rect l="l" t="t" r="r" b="b"/>
              <a:pathLst>
                <a:path w="205739" h="289559">
                  <a:moveTo>
                    <a:pt x="81889" y="4635"/>
                  </a:moveTo>
                  <a:lnTo>
                    <a:pt x="77025" y="0"/>
                  </a:lnTo>
                  <a:lnTo>
                    <a:pt x="4876" y="0"/>
                  </a:lnTo>
                  <a:lnTo>
                    <a:pt x="0" y="4635"/>
                  </a:lnTo>
                  <a:lnTo>
                    <a:pt x="0" y="15963"/>
                  </a:lnTo>
                  <a:lnTo>
                    <a:pt x="4876" y="20599"/>
                  </a:lnTo>
                  <a:lnTo>
                    <a:pt x="71069" y="20599"/>
                  </a:lnTo>
                  <a:lnTo>
                    <a:pt x="77025" y="20599"/>
                  </a:lnTo>
                  <a:lnTo>
                    <a:pt x="81889" y="15963"/>
                  </a:lnTo>
                  <a:lnTo>
                    <a:pt x="81889" y="4635"/>
                  </a:lnTo>
                  <a:close/>
                </a:path>
                <a:path w="205739" h="289559">
                  <a:moveTo>
                    <a:pt x="127622" y="68973"/>
                  </a:moveTo>
                  <a:lnTo>
                    <a:pt x="122758" y="64338"/>
                  </a:lnTo>
                  <a:lnTo>
                    <a:pt x="4876" y="64338"/>
                  </a:lnTo>
                  <a:lnTo>
                    <a:pt x="12" y="68973"/>
                  </a:lnTo>
                  <a:lnTo>
                    <a:pt x="12" y="80302"/>
                  </a:lnTo>
                  <a:lnTo>
                    <a:pt x="4876" y="84937"/>
                  </a:lnTo>
                  <a:lnTo>
                    <a:pt x="116801" y="84937"/>
                  </a:lnTo>
                  <a:lnTo>
                    <a:pt x="122758" y="84937"/>
                  </a:lnTo>
                  <a:lnTo>
                    <a:pt x="127622" y="80302"/>
                  </a:lnTo>
                  <a:lnTo>
                    <a:pt x="127622" y="68973"/>
                  </a:lnTo>
                  <a:close/>
                </a:path>
                <a:path w="205739" h="289559">
                  <a:moveTo>
                    <a:pt x="157111" y="273596"/>
                  </a:moveTo>
                  <a:lnTo>
                    <a:pt x="152247" y="268960"/>
                  </a:lnTo>
                  <a:lnTo>
                    <a:pt x="4876" y="268960"/>
                  </a:lnTo>
                  <a:lnTo>
                    <a:pt x="12" y="273596"/>
                  </a:lnTo>
                  <a:lnTo>
                    <a:pt x="12" y="284924"/>
                  </a:lnTo>
                  <a:lnTo>
                    <a:pt x="4876" y="289560"/>
                  </a:lnTo>
                  <a:lnTo>
                    <a:pt x="146291" y="289560"/>
                  </a:lnTo>
                  <a:lnTo>
                    <a:pt x="152247" y="289560"/>
                  </a:lnTo>
                  <a:lnTo>
                    <a:pt x="157111" y="284924"/>
                  </a:lnTo>
                  <a:lnTo>
                    <a:pt x="157111" y="273596"/>
                  </a:lnTo>
                  <a:close/>
                </a:path>
                <a:path w="205739" h="289559">
                  <a:moveTo>
                    <a:pt x="157111" y="205346"/>
                  </a:moveTo>
                  <a:lnTo>
                    <a:pt x="152247" y="200710"/>
                  </a:lnTo>
                  <a:lnTo>
                    <a:pt x="4876" y="200710"/>
                  </a:lnTo>
                  <a:lnTo>
                    <a:pt x="12" y="205346"/>
                  </a:lnTo>
                  <a:lnTo>
                    <a:pt x="12" y="216674"/>
                  </a:lnTo>
                  <a:lnTo>
                    <a:pt x="4876" y="221310"/>
                  </a:lnTo>
                  <a:lnTo>
                    <a:pt x="146291" y="221310"/>
                  </a:lnTo>
                  <a:lnTo>
                    <a:pt x="152247" y="221310"/>
                  </a:lnTo>
                  <a:lnTo>
                    <a:pt x="157111" y="216674"/>
                  </a:lnTo>
                  <a:lnTo>
                    <a:pt x="157111" y="205346"/>
                  </a:lnTo>
                  <a:close/>
                </a:path>
                <a:path w="205739" h="289559">
                  <a:moveTo>
                    <a:pt x="205155" y="138176"/>
                  </a:moveTo>
                  <a:lnTo>
                    <a:pt x="200291" y="133540"/>
                  </a:lnTo>
                  <a:lnTo>
                    <a:pt x="4876" y="133540"/>
                  </a:lnTo>
                  <a:lnTo>
                    <a:pt x="0" y="138176"/>
                  </a:lnTo>
                  <a:lnTo>
                    <a:pt x="0" y="149504"/>
                  </a:lnTo>
                  <a:lnTo>
                    <a:pt x="4876" y="154139"/>
                  </a:lnTo>
                  <a:lnTo>
                    <a:pt x="194335" y="154139"/>
                  </a:lnTo>
                  <a:lnTo>
                    <a:pt x="200291" y="154139"/>
                  </a:lnTo>
                  <a:lnTo>
                    <a:pt x="205155" y="149504"/>
                  </a:lnTo>
                  <a:lnTo>
                    <a:pt x="205155" y="138176"/>
                  </a:lnTo>
                  <a:close/>
                </a:path>
              </a:pathLst>
            </a:custGeom>
            <a:solidFill>
              <a:srgbClr val="004F38"/>
            </a:solidFill>
          </p:spPr>
          <p:txBody>
            <a:bodyPr wrap="square" lIns="0" tIns="0" rIns="0" bIns="0" rtlCol="0"/>
            <a:lstStyle/>
            <a:p>
              <a:endParaRPr dirty="0"/>
            </a:p>
          </p:txBody>
        </p:sp>
      </p:grpSp>
      <p:sp>
        <p:nvSpPr>
          <p:cNvPr id="121" name="TextBox 120">
            <a:extLst>
              <a:ext uri="{FF2B5EF4-FFF2-40B4-BE49-F238E27FC236}">
                <a16:creationId xmlns:a16="http://schemas.microsoft.com/office/drawing/2014/main" id="{C3D5565A-E44D-ACC3-16B0-760E40CD3237}"/>
              </a:ext>
            </a:extLst>
          </p:cNvPr>
          <p:cNvSpPr txBox="1"/>
          <p:nvPr/>
        </p:nvSpPr>
        <p:spPr>
          <a:xfrm>
            <a:off x="241283" y="9605252"/>
            <a:ext cx="7267954" cy="246221"/>
          </a:xfrm>
          <a:prstGeom prst="rect">
            <a:avLst/>
          </a:prstGeom>
          <a:noFill/>
        </p:spPr>
        <p:txBody>
          <a:bodyPr wrap="square" rtlCol="0">
            <a:spAutoFit/>
          </a:bodyPr>
          <a:lstStyle/>
          <a:p>
            <a:r>
              <a:rPr lang="en-US" sz="1000" i="1" dirty="0">
                <a:solidFill>
                  <a:schemeClr val="bg1"/>
                </a:solidFill>
                <a:latin typeface="Garamond" panose="02020404030301010803" pitchFamily="18" charset="0"/>
              </a:rPr>
              <a:t>Helping people improve their lives through an educational process that applies knowledge to critical issues, needs and opportunities 		  msue.msu.edu</a:t>
            </a:r>
          </a:p>
        </p:txBody>
      </p:sp>
      <p:sp>
        <p:nvSpPr>
          <p:cNvPr id="5" name="TextBox 4">
            <a:extLst>
              <a:ext uri="{FF2B5EF4-FFF2-40B4-BE49-F238E27FC236}">
                <a16:creationId xmlns:a16="http://schemas.microsoft.com/office/drawing/2014/main" id="{246280A6-3F85-83BF-1E7B-E9E816B2B37E}"/>
              </a:ext>
            </a:extLst>
          </p:cNvPr>
          <p:cNvSpPr txBox="1"/>
          <p:nvPr/>
        </p:nvSpPr>
        <p:spPr>
          <a:xfrm>
            <a:off x="-266700" y="925911"/>
            <a:ext cx="4914900" cy="3665106"/>
          </a:xfrm>
          <a:prstGeom prst="rect">
            <a:avLst/>
          </a:prstGeom>
          <a:noFill/>
        </p:spPr>
        <p:txBody>
          <a:bodyPr wrap="square" lIns="0" rtlCol="0">
            <a:spAutoFit/>
          </a:bodyPr>
          <a:lstStyle/>
          <a:p>
            <a:pPr marL="485793" marR="350176" algn="l">
              <a:lnSpc>
                <a:spcPts val="3473"/>
              </a:lnSpc>
            </a:pPr>
            <a:r>
              <a:rPr lang="en-US" sz="2800" dirty="0">
                <a:solidFill>
                  <a:srgbClr val="FFFFFF"/>
                </a:solidFill>
                <a:latin typeface="Metropolis Extra Bold" panose="00000900000000000000" pitchFamily="50" charset="0"/>
                <a:cs typeface="Gotham Bold"/>
              </a:rPr>
              <a:t>KALKASKA COUNTY</a:t>
            </a:r>
          </a:p>
          <a:p>
            <a:pPr marL="485793" marR="350176" algn="l">
              <a:lnSpc>
                <a:spcPts val="3473"/>
              </a:lnSpc>
            </a:pPr>
            <a:r>
              <a:rPr lang="en-US" sz="2800" spc="-53" dirty="0">
                <a:solidFill>
                  <a:srgbClr val="FFFFFF"/>
                </a:solidFill>
                <a:latin typeface="Metropolis Thin" panose="00000200000000000000" pitchFamily="50" charset="0"/>
                <a:cs typeface="Gotham Book"/>
              </a:rPr>
              <a:t>2024-2025</a:t>
            </a:r>
          </a:p>
          <a:p>
            <a:pPr marL="485793" marR="350176" algn="l">
              <a:lnSpc>
                <a:spcPts val="3473"/>
              </a:lnSpc>
            </a:pPr>
            <a:r>
              <a:rPr lang="en-US" sz="2800" spc="-53" dirty="0">
                <a:solidFill>
                  <a:srgbClr val="FFFFFF"/>
                </a:solidFill>
                <a:latin typeface="Metropolis Thin" panose="00000200000000000000" pitchFamily="50" charset="0"/>
                <a:cs typeface="Gotham Book"/>
              </a:rPr>
              <a:t>ANNUAL REPORT</a:t>
            </a:r>
          </a:p>
          <a:p>
            <a:pPr marL="485793" marR="350176" algn="l">
              <a:lnSpc>
                <a:spcPts val="3200"/>
              </a:lnSpc>
            </a:pPr>
            <a:endParaRPr lang="en-US" sz="2800" spc="-53" dirty="0">
              <a:solidFill>
                <a:srgbClr val="FFFFFF"/>
              </a:solidFill>
              <a:latin typeface="Metropolis Thin" panose="00000200000000000000" pitchFamily="50" charset="0"/>
              <a:cs typeface="Gotham Book"/>
            </a:endParaRPr>
          </a:p>
          <a:p>
            <a:pPr marL="485793" marR="350176" algn="l">
              <a:lnSpc>
                <a:spcPts val="2800"/>
              </a:lnSpc>
            </a:pPr>
            <a:endParaRPr lang="en-US" sz="1400" b="1" spc="-53" dirty="0">
              <a:solidFill>
                <a:srgbClr val="FFFFFF"/>
              </a:solidFill>
              <a:latin typeface="Metropolis Thin" panose="00000200000000000000" pitchFamily="50" charset="0"/>
              <a:cs typeface="Gotham Book"/>
            </a:endParaRPr>
          </a:p>
          <a:p>
            <a:pPr marL="485793" marR="350176" algn="l">
              <a:lnSpc>
                <a:spcPts val="600"/>
              </a:lnSpc>
            </a:pPr>
            <a:r>
              <a:rPr lang="en-US" sz="1400" b="1" spc="-53" dirty="0">
                <a:solidFill>
                  <a:srgbClr val="FFFFFF"/>
                </a:solidFill>
                <a:latin typeface="Metropolis Extra Bold" panose="00000900000000000000" pitchFamily="50" charset="0"/>
                <a:cs typeface="Gotham Book"/>
              </a:rPr>
              <a:t>Stay </a:t>
            </a:r>
            <a:r>
              <a:rPr lang="en-US" sz="1400" spc="-53" dirty="0">
                <a:solidFill>
                  <a:srgbClr val="FFFFFF"/>
                </a:solidFill>
                <a:latin typeface="Metropolis Extra Bold" panose="00000900000000000000" pitchFamily="50" charset="0"/>
                <a:cs typeface="Gotham Book"/>
              </a:rPr>
              <a:t>Connected!</a:t>
            </a:r>
          </a:p>
          <a:p>
            <a:pPr marL="485793" marR="350176" algn="l">
              <a:lnSpc>
                <a:spcPts val="600"/>
              </a:lnSpc>
            </a:pPr>
            <a:endParaRPr lang="en-US" sz="1400" spc="-53" dirty="0">
              <a:solidFill>
                <a:srgbClr val="FFFFFF"/>
              </a:solidFill>
              <a:latin typeface="Metropolis Thin" panose="00000200000000000000" pitchFamily="50" charset="0"/>
              <a:cs typeface="Gotham Book"/>
            </a:endParaRPr>
          </a:p>
          <a:p>
            <a:pPr marL="485793" marR="350176" algn="l">
              <a:lnSpc>
                <a:spcPts val="2000"/>
              </a:lnSpc>
            </a:pPr>
            <a:r>
              <a:rPr lang="en-US" sz="1200" spc="-53" dirty="0">
                <a:solidFill>
                  <a:srgbClr val="FFFFFF"/>
                </a:solidFill>
                <a:latin typeface="Metropolis" panose="00000500000000000000" pitchFamily="50" charset="0"/>
                <a:cs typeface="Gotham Book"/>
              </a:rPr>
              <a:t>Phone: 231.258.3320</a:t>
            </a:r>
          </a:p>
          <a:p>
            <a:pPr marL="485793" marR="350176" algn="l">
              <a:lnSpc>
                <a:spcPts val="2000"/>
              </a:lnSpc>
            </a:pPr>
            <a:r>
              <a:rPr lang="en-US" sz="1200" spc="-53" dirty="0">
                <a:solidFill>
                  <a:srgbClr val="FFFFFF"/>
                </a:solidFill>
                <a:latin typeface="Metropolis" panose="00000500000000000000" pitchFamily="50" charset="0"/>
                <a:cs typeface="Gotham Book"/>
              </a:rPr>
              <a:t>Email: </a:t>
            </a:r>
            <a:r>
              <a:rPr lang="en-US" sz="1200" u="sng" spc="-53" dirty="0">
                <a:solidFill>
                  <a:schemeClr val="bg1"/>
                </a:solidFill>
                <a:latin typeface="Metropolis" panose="00000500000000000000" pitchFamily="50" charset="0"/>
                <a:cs typeface="Gotham Book"/>
              </a:rPr>
              <a:t>MSUE</a:t>
            </a:r>
            <a:r>
              <a:rPr lang="en-US" sz="1200" u="sng" spc="-53" dirty="0">
                <a:solidFill>
                  <a:schemeClr val="bg1"/>
                </a:solidFill>
                <a:latin typeface="Metropolis" panose="00000500000000000000" pitchFamily="50" charset="0"/>
                <a:cs typeface="Gotham Book"/>
                <a:hlinkClick r:id="rId6">
                  <a:extLst>
                    <a:ext uri="{A12FA001-AC4F-418D-AE19-62706E023703}">
                      <ahyp:hlinkClr xmlns:ahyp="http://schemas.microsoft.com/office/drawing/2018/hyperlinkcolor" val="tx"/>
                    </a:ext>
                  </a:extLst>
                </a:hlinkClick>
              </a:rPr>
              <a:t>.Kalkaska@county.msu.edu</a:t>
            </a:r>
            <a:endParaRPr lang="en-US" sz="1200" u="sng" spc="-53" dirty="0">
              <a:solidFill>
                <a:schemeClr val="bg1"/>
              </a:solidFill>
              <a:latin typeface="Metropolis" panose="00000500000000000000" pitchFamily="50" charset="0"/>
              <a:cs typeface="Gotham Book"/>
            </a:endParaRPr>
          </a:p>
          <a:p>
            <a:pPr marL="485793" marR="350176" algn="l">
              <a:lnSpc>
                <a:spcPts val="2000"/>
              </a:lnSpc>
            </a:pPr>
            <a:r>
              <a:rPr lang="en-US" sz="1200" spc="-53" dirty="0">
                <a:solidFill>
                  <a:schemeClr val="bg1"/>
                </a:solidFill>
                <a:latin typeface="Metropolis" panose="00000500000000000000" pitchFamily="50" charset="0"/>
                <a:cs typeface="Gotham Book"/>
              </a:rPr>
              <a:t>Facebook: </a:t>
            </a:r>
            <a:r>
              <a:rPr lang="en-US" sz="1100" spc="-53" dirty="0">
                <a:solidFill>
                  <a:schemeClr val="bg1"/>
                </a:solidFill>
                <a:latin typeface="Metropolis" panose="00000500000000000000" pitchFamily="50" charset="0"/>
                <a:cs typeface="Gotham Book"/>
                <a:hlinkClick r:id="rId7">
                  <a:extLst>
                    <a:ext uri="{A12FA001-AC4F-418D-AE19-62706E023703}">
                      <ahyp:hlinkClr xmlns:ahyp="http://schemas.microsoft.com/office/drawing/2018/hyperlinkcolor" val="tx"/>
                    </a:ext>
                  </a:extLst>
                </a:hlinkClick>
              </a:rPr>
              <a:t>http://facebook.com/KalkaskaCountyMSUExtension/</a:t>
            </a:r>
            <a:endParaRPr lang="en-US" sz="1100" spc="-53" dirty="0">
              <a:solidFill>
                <a:schemeClr val="bg1"/>
              </a:solidFill>
              <a:latin typeface="Metropolis" panose="00000500000000000000" pitchFamily="50" charset="0"/>
              <a:cs typeface="Gotham Book"/>
            </a:endParaRPr>
          </a:p>
          <a:p>
            <a:pPr marL="485793" marR="350176" algn="l">
              <a:lnSpc>
                <a:spcPts val="2000"/>
              </a:lnSpc>
            </a:pPr>
            <a:r>
              <a:rPr lang="en-US" sz="1100" spc="-53" dirty="0">
                <a:solidFill>
                  <a:schemeClr val="bg1"/>
                </a:solidFill>
                <a:latin typeface="Metropolis" panose="00000500000000000000" pitchFamily="50" charset="0"/>
                <a:cs typeface="Gotham Book"/>
              </a:rPr>
              <a:t>	         </a:t>
            </a:r>
            <a:r>
              <a:rPr lang="en-US" sz="1100" u="sng" spc="-53" dirty="0">
                <a:solidFill>
                  <a:schemeClr val="bg1"/>
                </a:solidFill>
                <a:latin typeface="Metropolis" panose="00000500000000000000" pitchFamily="50" charset="0"/>
                <a:cs typeface="Gotham Book"/>
              </a:rPr>
              <a:t>http://facebook.com/KalkaskaCounty4H/</a:t>
            </a:r>
            <a:endParaRPr lang="en-US" sz="1400" spc="-53" dirty="0">
              <a:solidFill>
                <a:srgbClr val="FFFFFF"/>
              </a:solidFill>
              <a:latin typeface="Metropolis" panose="00000500000000000000" pitchFamily="50" charset="0"/>
              <a:cs typeface="Gotham Book"/>
            </a:endParaRPr>
          </a:p>
          <a:p>
            <a:endParaRPr lang="en-US" dirty="0"/>
          </a:p>
        </p:txBody>
      </p:sp>
      <p:grpSp>
        <p:nvGrpSpPr>
          <p:cNvPr id="8" name="Group 7">
            <a:extLst>
              <a:ext uri="{FF2B5EF4-FFF2-40B4-BE49-F238E27FC236}">
                <a16:creationId xmlns:a16="http://schemas.microsoft.com/office/drawing/2014/main" id="{6B0B77B7-A509-BBC7-0EED-47A837ADC1CE}"/>
              </a:ext>
            </a:extLst>
          </p:cNvPr>
          <p:cNvGrpSpPr/>
          <p:nvPr/>
        </p:nvGrpSpPr>
        <p:grpSpPr>
          <a:xfrm>
            <a:off x="130271" y="8340945"/>
            <a:ext cx="7415705" cy="614014"/>
            <a:chOff x="192929" y="7938862"/>
            <a:chExt cx="7265988" cy="614014"/>
          </a:xfrm>
        </p:grpSpPr>
        <p:cxnSp>
          <p:nvCxnSpPr>
            <p:cNvPr id="23" name="Straight Connector 22">
              <a:extLst>
                <a:ext uri="{FF2B5EF4-FFF2-40B4-BE49-F238E27FC236}">
                  <a16:creationId xmlns:a16="http://schemas.microsoft.com/office/drawing/2014/main" id="{22873445-2379-D700-1BBC-E01CB0EFC931}"/>
                </a:ext>
              </a:extLst>
            </p:cNvPr>
            <p:cNvCxnSpPr>
              <a:cxnSpLocks/>
            </p:cNvCxnSpPr>
            <p:nvPr/>
          </p:nvCxnSpPr>
          <p:spPr>
            <a:xfrm>
              <a:off x="1035888" y="8153400"/>
              <a:ext cx="6423029" cy="0"/>
            </a:xfrm>
            <a:prstGeom prst="line">
              <a:avLst/>
            </a:prstGeom>
            <a:ln w="12700">
              <a:solidFill>
                <a:srgbClr val="0F594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07F456-44A6-8738-E95C-C4B76DC90D43}"/>
                </a:ext>
              </a:extLst>
            </p:cNvPr>
            <p:cNvSpPr txBox="1"/>
            <p:nvPr/>
          </p:nvSpPr>
          <p:spPr>
            <a:xfrm>
              <a:off x="192929" y="7938862"/>
              <a:ext cx="1532386" cy="614014"/>
            </a:xfrm>
            <a:prstGeom prst="rect">
              <a:avLst/>
            </a:prstGeom>
            <a:noFill/>
          </p:spPr>
          <p:txBody>
            <a:bodyPr wrap="square" rtlCol="0">
              <a:spAutoFit/>
            </a:bodyPr>
            <a:lstStyle/>
            <a:p>
              <a:pPr algn="just"/>
              <a:r>
                <a:rPr lang="en-US" sz="1590" b="1" dirty="0">
                  <a:solidFill>
                    <a:srgbClr val="546A3D"/>
                  </a:solidFill>
                  <a:latin typeface="Metropolis" panose="00000500000000000000" pitchFamily="50" charset="0"/>
                  <a:cs typeface="Gotham Bold"/>
                </a:rPr>
                <a:t>Impact</a:t>
              </a:r>
            </a:p>
            <a:p>
              <a:endParaRPr lang="en-US" dirty="0"/>
            </a:p>
          </p:txBody>
        </p:sp>
      </p:grpSp>
      <p:pic>
        <p:nvPicPr>
          <p:cNvPr id="6" name="Picture 5">
            <a:extLst>
              <a:ext uri="{FF2B5EF4-FFF2-40B4-BE49-F238E27FC236}">
                <a16:creationId xmlns:a16="http://schemas.microsoft.com/office/drawing/2014/main" id="{D7F42468-B07A-5497-A9D6-E4887C8AD2BB}"/>
              </a:ext>
            </a:extLst>
          </p:cNvPr>
          <p:cNvPicPr>
            <a:picLocks noChangeAspect="1"/>
          </p:cNvPicPr>
          <p:nvPr/>
        </p:nvPicPr>
        <p:blipFill>
          <a:blip r:embed="rId8"/>
          <a:stretch>
            <a:fillRect/>
          </a:stretch>
        </p:blipFill>
        <p:spPr>
          <a:xfrm>
            <a:off x="3086100" y="2743200"/>
            <a:ext cx="914400" cy="91440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420C97A-1A5E-E445-C109-5A8C9C005BAC}"/>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F91627FD-28BF-EED6-5EE4-CFCE27769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165"/>
          <a:stretch/>
        </p:blipFill>
        <p:spPr>
          <a:xfrm>
            <a:off x="2606902" y="1782609"/>
            <a:ext cx="2935615" cy="1955898"/>
          </a:xfrm>
          <a:prstGeom prst="rect">
            <a:avLst/>
          </a:prstGeom>
          <a:ln w="28575">
            <a:noFill/>
          </a:ln>
        </p:spPr>
      </p:pic>
      <p:sp>
        <p:nvSpPr>
          <p:cNvPr id="2" name="object 2">
            <a:extLst>
              <a:ext uri="{FF2B5EF4-FFF2-40B4-BE49-F238E27FC236}">
                <a16:creationId xmlns:a16="http://schemas.microsoft.com/office/drawing/2014/main" id="{E254AA09-222C-30D4-DBF2-B1CE787F6979}"/>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a:extLst>
              <a:ext uri="{FF2B5EF4-FFF2-40B4-BE49-F238E27FC236}">
                <a16:creationId xmlns:a16="http://schemas.microsoft.com/office/drawing/2014/main" id="{E5DB4A6A-3656-CC1B-3CAE-520E9EFFB1A3}"/>
              </a:ext>
            </a:extLst>
          </p:cNvPr>
          <p:cNvSpPr txBox="1"/>
          <p:nvPr/>
        </p:nvSpPr>
        <p:spPr>
          <a:xfrm>
            <a:off x="193496" y="4455590"/>
            <a:ext cx="7373036" cy="4874599"/>
          </a:xfrm>
          <a:prstGeom prst="rect">
            <a:avLst/>
          </a:prstGeom>
        </p:spPr>
        <p:txBody>
          <a:bodyPr vert="horz" wrap="square" lIns="0" tIns="13494" rIns="0" bIns="0" numCol="3" spcCol="182880" rtlCol="0">
            <a:noAutofit/>
          </a:bodyPr>
          <a:lstStyle/>
          <a:p>
            <a:pPr marL="13495">
              <a:spcBef>
                <a:spcPts val="106"/>
              </a:spcBef>
            </a:pPr>
            <a:r>
              <a:rPr lang="en-US" sz="1400" dirty="0">
                <a:solidFill>
                  <a:srgbClr val="18453B"/>
                </a:solidFill>
                <a:latin typeface="Metropolis Medium" panose="00000600000000000000" pitchFamily="50" charset="0"/>
                <a:cs typeface="Gotham Bold"/>
              </a:rPr>
              <a:t>DISCOVER MICHIGAN FRESH</a:t>
            </a:r>
          </a:p>
          <a:p>
            <a:pPr marL="13495">
              <a:lnSpc>
                <a:spcPts val="600"/>
              </a:lnSpc>
            </a:pPr>
            <a:endParaRPr lang="en-US" sz="1489" b="1" dirty="0">
              <a:solidFill>
                <a:srgbClr val="18453B"/>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Food demonstrations were a highlight at the Kalkaska Farmers Market this summer, offered five Tuesdays at Railroad Square. Each free, 30-minute session featured nutrition education, food preservation tips, taste tests, and recipes designed to showcase fresh, seasonal produce.</a:t>
            </a:r>
          </a:p>
          <a:p>
            <a:pPr marL="13495" algn="just">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With the help of the market master, MSU Extension connected weekly with farmers to identify which items were at peak harvest. Recipes were then created to feature as many of those products as possible, using nutrition resources from the Discover Michigan Fresh program. Farmers whose produce was included in the recipe received stacks of cards to hand out to customers—encouraging both education and sales. The approach worked: 66 shoppers participated in the demos, and nearly every attendee went on to purchase at least one ingredient from the market that same day.</a:t>
            </a:r>
          </a:p>
          <a:p>
            <a:pPr marL="13495" algn="just">
              <a:spcBef>
                <a:spcPts val="106"/>
              </a:spcBef>
            </a:pPr>
            <a:r>
              <a:rPr lang="en-US" sz="1050" dirty="0">
                <a:solidFill>
                  <a:schemeClr val="tx1"/>
                </a:solidFill>
                <a:latin typeface="Metropolis" panose="00000500000000000000" pitchFamily="50" charset="0"/>
                <a:cs typeface="Gotham Bold"/>
              </a:rPr>
              <a:t>The program has been especially helpful for smaller farms finding their footing. Apple Knockers Farm, a new vendor in 2025, shared how impactful the demos were for their business. On the very first week of programming, asparagus and radishes were featured in a Quinoa and Asparagus Salad recipe. Carrie from Apple Knockers later reported that as soon as the class ended, customers flocked to their booth with recipe cards in hand. Within minutes, Apple Knockers completely sold out of radishes and cilantro—two items they weren’t sure would sell at all. Instead of hauling unsold produce home, they left with empty baskets and a new confidence in their products.</a:t>
            </a:r>
          </a:p>
          <a:p>
            <a:pPr marL="13495" algn="just">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Programs like these benefit both farmers and shoppers. Customers leave with practical knowledge on how to store, prepare, and enjoy fresh produce, while vendors see increased sales and stronger relationships with the community. By helping families discover how local fruits and vegetables can fit easily into their meals, the Kalkaska Farmers Market continues to grow as both a community hub and a driver of local farm success.</a:t>
            </a:r>
          </a:p>
          <a:p>
            <a:pPr marL="13495" algn="just">
              <a:spcBef>
                <a:spcPts val="106"/>
              </a:spcBef>
            </a:pPr>
            <a:endParaRPr lang="en-US" sz="1050" dirty="0">
              <a:solidFill>
                <a:schemeClr val="tx1"/>
              </a:solidFill>
              <a:latin typeface="Metropolis" panose="00000500000000000000" pitchFamily="50" charset="0"/>
              <a:cs typeface="Gotham Bold"/>
            </a:endParaRPr>
          </a:p>
        </p:txBody>
      </p:sp>
      <p:grpSp>
        <p:nvGrpSpPr>
          <p:cNvPr id="4" name="object 4">
            <a:extLst>
              <a:ext uri="{FF2B5EF4-FFF2-40B4-BE49-F238E27FC236}">
                <a16:creationId xmlns:a16="http://schemas.microsoft.com/office/drawing/2014/main" id="{A085E762-FDCF-613B-D6C6-27DDC9EC79C3}"/>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7526ADA3-B580-C531-B143-E8ED23B301B0}"/>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638791F3-5173-31AD-7FC2-56DF911E49A7}"/>
                </a:ext>
              </a:extLst>
            </p:cNvPr>
            <p:cNvPicPr/>
            <p:nvPr/>
          </p:nvPicPr>
          <p:blipFill>
            <a:blip r:embed="rId3"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29594FD3-4847-30C4-C445-41B7CDED0FD9}"/>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8A2C07BB-D57F-A48E-9769-5FBB0EEC21FC}"/>
              </a:ext>
            </a:extLst>
          </p:cNvPr>
          <p:cNvSpPr txBox="1"/>
          <p:nvPr/>
        </p:nvSpPr>
        <p:spPr>
          <a:xfrm>
            <a:off x="4732844" y="598675"/>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SNAP-ED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D168DBF0-B682-A725-40CB-AA381E1A8601}"/>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10</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D9D18B82-24DA-0802-165F-14629490AD74}"/>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KEEPING PEOPLE HEALTHY AND ENSURING SAFE FOOD</a:t>
            </a:r>
          </a:p>
        </p:txBody>
      </p:sp>
      <p:pic>
        <p:nvPicPr>
          <p:cNvPr id="18" name="Picture 17">
            <a:extLst>
              <a:ext uri="{FF2B5EF4-FFF2-40B4-BE49-F238E27FC236}">
                <a16:creationId xmlns:a16="http://schemas.microsoft.com/office/drawing/2014/main" id="{8C702447-C164-2F3E-4D32-14DA22B6D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07"/>
          <a:stretch/>
        </p:blipFill>
        <p:spPr>
          <a:xfrm>
            <a:off x="266194" y="866019"/>
            <a:ext cx="2759490" cy="3336881"/>
          </a:xfrm>
          <a:prstGeom prst="rect">
            <a:avLst/>
          </a:prstGeom>
          <a:ln w="28575">
            <a:noFill/>
          </a:ln>
        </p:spPr>
      </p:pic>
      <p:pic>
        <p:nvPicPr>
          <p:cNvPr id="8" name="Picture 2">
            <a:extLst>
              <a:ext uri="{FF2B5EF4-FFF2-40B4-BE49-F238E27FC236}">
                <a16:creationId xmlns:a16="http://schemas.microsoft.com/office/drawing/2014/main" id="{0DBDBDA2-8576-4DB8-8158-7EA640870D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33" b="2149"/>
          <a:stretch/>
        </p:blipFill>
        <p:spPr bwMode="auto">
          <a:xfrm>
            <a:off x="5123735" y="1322306"/>
            <a:ext cx="2514600" cy="2876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C5DCE7-717F-4746-9D74-AA4A7C1208CB}"/>
              </a:ext>
            </a:extLst>
          </p:cNvPr>
          <p:cNvPicPr>
            <a:picLocks noChangeAspect="1"/>
          </p:cNvPicPr>
          <p:nvPr/>
        </p:nvPicPr>
        <p:blipFill>
          <a:blip r:embed="rId6"/>
          <a:stretch>
            <a:fillRect/>
          </a:stretch>
        </p:blipFill>
        <p:spPr>
          <a:xfrm>
            <a:off x="5242399" y="5049329"/>
            <a:ext cx="2436418" cy="2212678"/>
          </a:xfrm>
          <a:prstGeom prst="rect">
            <a:avLst/>
          </a:prstGeom>
        </p:spPr>
      </p:pic>
      <p:sp>
        <p:nvSpPr>
          <p:cNvPr id="19" name="object 15">
            <a:extLst>
              <a:ext uri="{FF2B5EF4-FFF2-40B4-BE49-F238E27FC236}">
                <a16:creationId xmlns:a16="http://schemas.microsoft.com/office/drawing/2014/main" id="{D585734E-589D-41FE-B283-8F774205CF16}"/>
              </a:ext>
            </a:extLst>
          </p:cNvPr>
          <p:cNvSpPr txBox="1"/>
          <p:nvPr/>
        </p:nvSpPr>
        <p:spPr>
          <a:xfrm>
            <a:off x="5334000" y="5254860"/>
            <a:ext cx="2244904" cy="1777949"/>
          </a:xfrm>
          <a:prstGeom prst="rect">
            <a:avLst/>
          </a:prstGeom>
        </p:spPr>
        <p:txBody>
          <a:bodyPr vert="horz" wrap="square" lIns="0" tIns="13494" rIns="0" bIns="0" rtlCol="0">
            <a:noAutofit/>
          </a:bodyPr>
          <a:lstStyle/>
          <a:p>
            <a:r>
              <a:rPr lang="en-US" sz="1200" b="1" dirty="0">
                <a:solidFill>
                  <a:srgbClr val="18453B"/>
                </a:solidFill>
                <a:latin typeface="Metropolis Thin" panose="00000200000000000000" pitchFamily="50" charset="0"/>
              </a:rPr>
              <a:t>By the Numbers – </a:t>
            </a:r>
          </a:p>
          <a:p>
            <a:r>
              <a:rPr lang="en-US" sz="1200" b="1" dirty="0">
                <a:solidFill>
                  <a:srgbClr val="18453B"/>
                </a:solidFill>
                <a:latin typeface="Metropolis Thin" panose="00000200000000000000" pitchFamily="50" charset="0"/>
              </a:rPr>
              <a:t>Summer 2025 Food Demos</a:t>
            </a:r>
          </a:p>
          <a:p>
            <a:endParaRPr lang="en-US" sz="600" b="1" dirty="0">
              <a:solidFill>
                <a:srgbClr val="18453B"/>
              </a:solidFill>
              <a:latin typeface="Metropolis Thin" panose="00000200000000000000" pitchFamily="50" charset="0"/>
            </a:endParaRPr>
          </a:p>
          <a:p>
            <a:pPr marL="171450" indent="-171450">
              <a:buFont typeface="Arial" panose="020B0604020202020204" pitchFamily="34" charset="0"/>
              <a:buChar char="•"/>
            </a:pPr>
            <a:r>
              <a:rPr lang="en-US" sz="1200" b="1" dirty="0">
                <a:solidFill>
                  <a:srgbClr val="18453B"/>
                </a:solidFill>
                <a:latin typeface="Metropolis Black" panose="00000A00000000000000" pitchFamily="50" charset="0"/>
              </a:rPr>
              <a:t>5</a:t>
            </a:r>
            <a:r>
              <a:rPr lang="en-US" sz="1200" b="1" dirty="0">
                <a:solidFill>
                  <a:srgbClr val="18453B"/>
                </a:solidFill>
                <a:latin typeface="Metropolis Thin" panose="00000200000000000000" pitchFamily="50" charset="0"/>
              </a:rPr>
              <a:t> food demos sessions </a:t>
            </a:r>
          </a:p>
          <a:p>
            <a:pPr marL="171450" indent="-171450">
              <a:buFont typeface="Arial" panose="020B0604020202020204" pitchFamily="34" charset="0"/>
              <a:buChar char="•"/>
            </a:pPr>
            <a:r>
              <a:rPr lang="en-US" sz="1200" b="1" dirty="0">
                <a:solidFill>
                  <a:srgbClr val="18453B"/>
                </a:solidFill>
                <a:latin typeface="Metropolis Black" panose="00000A00000000000000" pitchFamily="50" charset="0"/>
              </a:rPr>
              <a:t>66</a:t>
            </a:r>
            <a:r>
              <a:rPr lang="en-US" sz="1200" b="1" dirty="0">
                <a:solidFill>
                  <a:srgbClr val="18453B"/>
                </a:solidFill>
                <a:latin typeface="Metropolis Thin" panose="00000200000000000000" pitchFamily="50" charset="0"/>
              </a:rPr>
              <a:t> shoppers participated in hands-on learning</a:t>
            </a:r>
          </a:p>
          <a:p>
            <a:pPr marL="171450" indent="-171450">
              <a:buFont typeface="Arial" panose="020B0604020202020204" pitchFamily="34" charset="0"/>
              <a:buChar char="•"/>
            </a:pPr>
            <a:r>
              <a:rPr lang="en-US" sz="1200" b="1" dirty="0">
                <a:solidFill>
                  <a:srgbClr val="18453B"/>
                </a:solidFill>
                <a:latin typeface="Metropolis Black" panose="00000A00000000000000" pitchFamily="50" charset="0"/>
              </a:rPr>
              <a:t>100% </a:t>
            </a:r>
            <a:r>
              <a:rPr lang="en-US" sz="1200" b="1" dirty="0">
                <a:solidFill>
                  <a:srgbClr val="18453B"/>
                </a:solidFill>
                <a:latin typeface="Metropolis Thin" panose="00000200000000000000" pitchFamily="50" charset="0"/>
              </a:rPr>
              <a:t>purchased produce after attending</a:t>
            </a:r>
          </a:p>
          <a:p>
            <a:pPr marL="171450" indent="-171450">
              <a:buFont typeface="Arial" panose="020B0604020202020204" pitchFamily="34" charset="0"/>
              <a:buChar char="•"/>
            </a:pPr>
            <a:r>
              <a:rPr lang="en-US" sz="1200" b="1" dirty="0">
                <a:solidFill>
                  <a:srgbClr val="18453B"/>
                </a:solidFill>
                <a:latin typeface="Metropolis Thin" panose="00000200000000000000" pitchFamily="50" charset="0"/>
              </a:rPr>
              <a:t>Countless recipe cards shared to inspire meals at home</a:t>
            </a:r>
          </a:p>
        </p:txBody>
      </p:sp>
      <p:pic>
        <p:nvPicPr>
          <p:cNvPr id="11" name="Picture 10">
            <a:extLst>
              <a:ext uri="{FF2B5EF4-FFF2-40B4-BE49-F238E27FC236}">
                <a16:creationId xmlns:a16="http://schemas.microsoft.com/office/drawing/2014/main" id="{E2A251C6-D5C5-48B2-AE82-9E2FA58B6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7440" y="7365663"/>
            <a:ext cx="2158024" cy="1860869"/>
          </a:xfrm>
          <a:prstGeom prst="rect">
            <a:avLst/>
          </a:prstGeom>
        </p:spPr>
      </p:pic>
    </p:spTree>
    <p:extLst>
      <p:ext uri="{BB962C8B-B14F-4D97-AF65-F5344CB8AC3E}">
        <p14:creationId xmlns:p14="http://schemas.microsoft.com/office/powerpoint/2010/main" val="167201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F4674B-E012-3929-1FB6-7ACF5CCCB33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DEAB245-F248-3206-6825-7FFB565943D3}"/>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F12C0BEC-9CF7-38B3-45C1-2A112561D267}"/>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13D081B8-17EC-6D63-33B5-19F23D1AB440}"/>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2EAA48FE-E98C-2382-056C-1B35A0CF90C2}"/>
                </a:ext>
              </a:extLst>
            </p:cNvPr>
            <p:cNvPicPr/>
            <p:nvPr/>
          </p:nvPicPr>
          <p:blipFill>
            <a:blip r:embed="rId2"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3A9796AC-22CB-90C9-4185-DE8F3C8FD96D}"/>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A01B4D1E-F6CB-0FEA-8A4A-E69FD27A9CDD}"/>
              </a:ext>
            </a:extLst>
          </p:cNvPr>
          <p:cNvSpPr txBox="1"/>
          <p:nvPr/>
        </p:nvSpPr>
        <p:spPr>
          <a:xfrm>
            <a:off x="3643316" y="598675"/>
            <a:ext cx="3923216"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FOSTERING STRONG COMMUNITIES</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C64A3885-B5D9-4369-BFF0-6738B213DFA7}"/>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11</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B7667D14-E7A9-B145-7827-BF38E8012D1B}"/>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KEEPING PEOPLE HEALTHY AND ENSURING SAFE FOOD</a:t>
            </a:r>
          </a:p>
        </p:txBody>
      </p:sp>
      <p:sp>
        <p:nvSpPr>
          <p:cNvPr id="15" name="TextBox 14">
            <a:extLst>
              <a:ext uri="{FF2B5EF4-FFF2-40B4-BE49-F238E27FC236}">
                <a16:creationId xmlns:a16="http://schemas.microsoft.com/office/drawing/2014/main" id="{9CFEC69A-1ABA-57F6-63C9-40D9F0053D76}"/>
              </a:ext>
            </a:extLst>
          </p:cNvPr>
          <p:cNvSpPr txBox="1"/>
          <p:nvPr/>
        </p:nvSpPr>
        <p:spPr>
          <a:xfrm>
            <a:off x="38100" y="3784520"/>
            <a:ext cx="7658099" cy="5811847"/>
          </a:xfrm>
          <a:prstGeom prst="rect">
            <a:avLst/>
          </a:prstGeom>
          <a:noFill/>
        </p:spPr>
        <p:txBody>
          <a:bodyPr wrap="square" numCol="3" spcCol="182880" rtlCol="0">
            <a:spAutoFit/>
          </a:bodyPr>
          <a:lstStyle/>
          <a:p>
            <a:pPr marL="13495" marR="0" lvl="0" indent="0" defTabSz="914400" eaLnBrk="1" fontAlgn="auto" latinLnBrk="0" hangingPunct="1">
              <a:lnSpc>
                <a:spcPct val="100000"/>
              </a:lnSpc>
              <a:spcBef>
                <a:spcPts val="106"/>
              </a:spcBef>
              <a:spcAft>
                <a:spcPts val="0"/>
              </a:spcAft>
              <a:buClrTx/>
              <a:buSzTx/>
              <a:buFontTx/>
              <a:buNone/>
              <a:tabLst/>
              <a:defRPr/>
            </a:pPr>
            <a:r>
              <a:rPr lang="en-US" sz="1400" dirty="0">
                <a:solidFill>
                  <a:srgbClr val="18453B"/>
                </a:solidFill>
                <a:latin typeface="Metropolis Medium" panose="00000600000000000000" pitchFamily="50" charset="0"/>
                <a:cs typeface="Gotham Bold"/>
              </a:rPr>
              <a:t>POLICY, SYSTEM, AND ENVIRONMENTAL CHANGES</a:t>
            </a:r>
          </a:p>
          <a:p>
            <a:pPr marL="13495" marR="0" lvl="0" indent="0" defTabSz="914400" eaLnBrk="1" fontAlgn="auto" latinLnBrk="0" hangingPunct="1">
              <a:lnSpc>
                <a:spcPct val="100000"/>
              </a:lnSpc>
              <a:spcBef>
                <a:spcPts val="106"/>
              </a:spcBef>
              <a:spcAft>
                <a:spcPts val="0"/>
              </a:spcAft>
              <a:buClrTx/>
              <a:buSzTx/>
              <a:buFontTx/>
              <a:buNone/>
              <a:tabLst/>
              <a:defRPr/>
            </a:pPr>
            <a:endParaRPr lang="en-US" sz="800" dirty="0">
              <a:solidFill>
                <a:schemeClr val="tx1"/>
              </a:solidFill>
              <a:latin typeface="Metropolis" panose="00000500000000000000" pitchFamily="50" charset="0"/>
              <a:cs typeface="Gotham Bold"/>
            </a:endParaRPr>
          </a:p>
          <a:p>
            <a:pPr marL="13495" algn="just">
              <a:spcBef>
                <a:spcPts val="106"/>
              </a:spcBef>
            </a:pPr>
            <a:r>
              <a:rPr lang="en-US" sz="1200" dirty="0">
                <a:solidFill>
                  <a:srgbClr val="18453B"/>
                </a:solidFill>
                <a:latin typeface="Metropolis Medium" panose="00000600000000000000" pitchFamily="50" charset="0"/>
                <a:cs typeface="Gotham Bold"/>
              </a:rPr>
              <a:t>BIRCH STREET ELEMENTARY</a:t>
            </a:r>
          </a:p>
          <a:p>
            <a:pPr marL="13495" algn="just">
              <a:spcBef>
                <a:spcPts val="106"/>
              </a:spcBef>
            </a:pPr>
            <a:endParaRPr lang="en-US" sz="800" dirty="0">
              <a:solidFill>
                <a:srgbClr val="18453B"/>
              </a:solidFill>
              <a:latin typeface="Metropolis Medium" panose="00000600000000000000" pitchFamily="50" charset="0"/>
              <a:cs typeface="Gotham Bold"/>
            </a:endParaRPr>
          </a:p>
          <a:p>
            <a:pPr algn="just"/>
            <a:r>
              <a:rPr lang="en-US" sz="1050" dirty="0">
                <a:latin typeface="Metropolis" panose="00000500000000000000" pitchFamily="50" charset="0"/>
              </a:rPr>
              <a:t>MSU Extension partnered with Birch Street Elementary teachers to help students view food as fuel and to understand the importance of a balanced diet. Lessons connected classroom learning about food groups with real-life choices in the school cafeteria. Teachers reinforced these lessons by encouraging students to select all five food groups offered at lunch, pointing out the benefits of each, and celebrating healthy decisions.</a:t>
            </a:r>
          </a:p>
          <a:p>
            <a:pPr algn="just"/>
            <a:endParaRPr lang="en-US" sz="1050" dirty="0">
              <a:latin typeface="Metropolis" panose="00000500000000000000" pitchFamily="50" charset="0"/>
            </a:endParaRPr>
          </a:p>
          <a:p>
            <a:pPr algn="just"/>
            <a:r>
              <a:rPr lang="en-US" sz="1050" dirty="0">
                <a:latin typeface="Metropolis" panose="00000500000000000000" pitchFamily="50" charset="0"/>
              </a:rPr>
              <a:t>The impact was noticeable. Second-grade teachers reported hearing students say things like, </a:t>
            </a:r>
            <a:r>
              <a:rPr lang="en-US" sz="1050" i="1" dirty="0">
                <a:latin typeface="Metropolis" panose="00000500000000000000" pitchFamily="50" charset="0"/>
              </a:rPr>
              <a:t>“I’m getting the broccoli today because I want to be extra strong.”</a:t>
            </a:r>
            <a:r>
              <a:rPr lang="en-US" sz="1050" dirty="0">
                <a:latin typeface="Metropolis" panose="00000500000000000000" pitchFamily="50" charset="0"/>
              </a:rPr>
              <a:t> Others began associating the colors of fruits and vegetables with key vitamins and minerals, then using that knowledge to make their meal choices.</a:t>
            </a:r>
          </a:p>
          <a:p>
            <a:pPr algn="just"/>
            <a:endParaRPr lang="en-US" sz="1050" dirty="0">
              <a:latin typeface="Metropolis" panose="00000500000000000000" pitchFamily="50" charset="0"/>
            </a:endParaRPr>
          </a:p>
          <a:p>
            <a:pPr algn="just"/>
            <a:r>
              <a:rPr lang="en-US" sz="1050" dirty="0">
                <a:latin typeface="Metropolis" panose="00000500000000000000" pitchFamily="50" charset="0"/>
              </a:rPr>
              <a:t>The excitement even led to new resources in the cafeteria. One teacher requested a custom poster from MSU Extension to hang above the salad bar, which quickly became so popular that the food service lead asked for two larger posters to display permanently. Students loved the visual reminders and often posed with their lunch trays by the posters to show off their healthy choices.</a:t>
            </a:r>
          </a:p>
          <a:p>
            <a:pPr algn="just"/>
            <a:endParaRPr lang="en-US" sz="1050" dirty="0">
              <a:latin typeface="Metropolis" panose="00000500000000000000" pitchFamily="50" charset="0"/>
            </a:endParaRPr>
          </a:p>
          <a:p>
            <a:pPr algn="just"/>
            <a:r>
              <a:rPr lang="en-US" sz="1050" dirty="0">
                <a:latin typeface="Metropolis" panose="00000500000000000000" pitchFamily="50" charset="0"/>
              </a:rPr>
              <a:t>By pairing nutrition education with these environmental changes in the cafeteria, the program sparked lasting behavior change. The results extended beyond the second grade, ultimately influencing healthier choices for the entire Birch Street Elementary community—518 students and staff in all.</a:t>
            </a:r>
          </a:p>
          <a:p>
            <a:pPr marL="13495" algn="just">
              <a:spcBef>
                <a:spcPts val="106"/>
              </a:spcBef>
            </a:pPr>
            <a:endParaRPr lang="en-US" sz="1050" dirty="0">
              <a:solidFill>
                <a:srgbClr val="18453B"/>
              </a:solidFill>
              <a:latin typeface="Metropolis" panose="00000500000000000000" pitchFamily="50" charset="0"/>
              <a:cs typeface="Gotham Bold"/>
            </a:endParaRPr>
          </a:p>
          <a:p>
            <a:pPr marL="13495" marR="0" lvl="0" indent="0" algn="just" defTabSz="914400" eaLnBrk="1" fontAlgn="auto" latinLnBrk="0" hangingPunct="1">
              <a:lnSpc>
                <a:spcPct val="100000"/>
              </a:lnSpc>
              <a:spcBef>
                <a:spcPts val="106"/>
              </a:spcBef>
              <a:spcAft>
                <a:spcPts val="0"/>
              </a:spcAft>
              <a:buClrTx/>
              <a:buSzTx/>
              <a:buFontTx/>
              <a:buNone/>
              <a:tabLst/>
              <a:defRPr/>
            </a:pPr>
            <a:r>
              <a:rPr lang="en-US" sz="1200" dirty="0">
                <a:solidFill>
                  <a:srgbClr val="18453B"/>
                </a:solidFill>
                <a:latin typeface="Metropolis Medium" panose="00000600000000000000" pitchFamily="50" charset="0"/>
                <a:cs typeface="Gotham Bold"/>
              </a:rPr>
              <a:t>KALKASKA FARMERS MARKET</a:t>
            </a:r>
          </a:p>
          <a:p>
            <a:pPr marL="13495" algn="just">
              <a:lnSpc>
                <a:spcPts val="600"/>
              </a:lnSpc>
            </a:pPr>
            <a:endParaRPr lang="en-US" sz="1050" b="1" dirty="0">
              <a:solidFill>
                <a:srgbClr val="18453B"/>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In partnership with the Kalkaska Conservation District, the Kalkaska Farmers Market has grown into a true local food hub, offering fresh produce, locally caught fish, and grass-fed meats. Longtime residents may remember when the market more closely resembled a craft fair. Today, it has transformed into a destination for affordable, high-quality local groceries.</a:t>
            </a:r>
          </a:p>
          <a:p>
            <a:pPr marL="13495" algn="just">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Last year, MSU Extension facilitated an action-planning session with the Conservation District to strengthen the market’s impact. Two clear priorities emerged: developing a vendor policy to limit non-SNAP eligible items and improving signage to highlight the benefit programs accepted at the market. These changes were designed to increase both accessibility and shopper traffic.</a:t>
            </a:r>
          </a:p>
          <a:p>
            <a:pPr marL="13495" algn="just">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As a result, a new vendor policy was added to the market handbook. Vendors offering SNAP-eligible products were given preference in acceptance, and the policy now requires a ratio of at least two SNAP-eligible vendors for every one non-eligible vendor. This season alone, the policy attracted three new vendors and brought more nutritious food options to the market than ever before.</a:t>
            </a:r>
          </a:p>
          <a:p>
            <a:pPr marL="13495" algn="just">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The impact has been clear. From May through August, the market averaged 146 shoppers per week, totaling more than 2,340 visits. Beyond increasing access to healthy, affordable food for local families, these changes also strengthen the local economy. When dollars stay in the community, everyone benefits. Supporting small farmers—the backbone of our food system—ensures that both residents and producers thrive together.</a:t>
            </a:r>
            <a:endParaRPr lang="en-US" sz="1050" dirty="0"/>
          </a:p>
          <a:p>
            <a:pPr marL="13495" algn="just">
              <a:spcBef>
                <a:spcPts val="106"/>
              </a:spcBef>
            </a:pPr>
            <a:endParaRPr lang="en-US" sz="1050" dirty="0">
              <a:latin typeface="Metropolis" panose="00000500000000000000" pitchFamily="50" charset="0"/>
            </a:endParaRPr>
          </a:p>
        </p:txBody>
      </p:sp>
      <p:grpSp>
        <p:nvGrpSpPr>
          <p:cNvPr id="23" name="Group 22">
            <a:extLst>
              <a:ext uri="{FF2B5EF4-FFF2-40B4-BE49-F238E27FC236}">
                <a16:creationId xmlns:a16="http://schemas.microsoft.com/office/drawing/2014/main" id="{29570656-969D-4671-2F87-F544122BBA8F}"/>
              </a:ext>
            </a:extLst>
          </p:cNvPr>
          <p:cNvGrpSpPr/>
          <p:nvPr/>
        </p:nvGrpSpPr>
        <p:grpSpPr>
          <a:xfrm>
            <a:off x="3522874" y="1376243"/>
            <a:ext cx="1660399" cy="2256125"/>
            <a:chOff x="3564373" y="1885611"/>
            <a:chExt cx="1733540" cy="1225826"/>
          </a:xfrm>
        </p:grpSpPr>
        <p:pic>
          <p:nvPicPr>
            <p:cNvPr id="17" name="Picture 16">
              <a:extLst>
                <a:ext uri="{FF2B5EF4-FFF2-40B4-BE49-F238E27FC236}">
                  <a16:creationId xmlns:a16="http://schemas.microsoft.com/office/drawing/2014/main" id="{C9710623-33B5-2A51-FB96-B91688D2CFE3}"/>
                </a:ext>
              </a:extLst>
            </p:cNvPr>
            <p:cNvPicPr>
              <a:picLocks noChangeAspect="1"/>
            </p:cNvPicPr>
            <p:nvPr/>
          </p:nvPicPr>
          <p:blipFill>
            <a:blip r:embed="rId3"/>
            <a:stretch>
              <a:fillRect/>
            </a:stretch>
          </p:blipFill>
          <p:spPr>
            <a:xfrm>
              <a:off x="3564373" y="1885611"/>
              <a:ext cx="1733540" cy="1225826"/>
            </a:xfrm>
            <a:prstGeom prst="rect">
              <a:avLst/>
            </a:prstGeom>
          </p:spPr>
        </p:pic>
        <p:sp>
          <p:nvSpPr>
            <p:cNvPr id="20" name="TextBox 19">
              <a:extLst>
                <a:ext uri="{FF2B5EF4-FFF2-40B4-BE49-F238E27FC236}">
                  <a16:creationId xmlns:a16="http://schemas.microsoft.com/office/drawing/2014/main" id="{699FF41B-9E2D-10C2-BC75-3A6275834389}"/>
                </a:ext>
              </a:extLst>
            </p:cNvPr>
            <p:cNvSpPr txBox="1"/>
            <p:nvPr/>
          </p:nvSpPr>
          <p:spPr>
            <a:xfrm>
              <a:off x="3633500" y="2025572"/>
              <a:ext cx="1595285" cy="986628"/>
            </a:xfrm>
            <a:prstGeom prst="rect">
              <a:avLst/>
            </a:prstGeom>
            <a:noFill/>
          </p:spPr>
          <p:txBody>
            <a:bodyPr wrap="square" rtlCol="0">
              <a:spAutoFit/>
            </a:bodyPr>
            <a:lstStyle/>
            <a:p>
              <a:pPr algn="ctr"/>
              <a:r>
                <a:rPr lang="en-US" sz="1400" b="1" i="1" dirty="0">
                  <a:solidFill>
                    <a:srgbClr val="18453B"/>
                  </a:solidFill>
                  <a:latin typeface="Metropolis Thin" panose="00000200000000000000" pitchFamily="50" charset="0"/>
                </a:rPr>
                <a:t>“I’m getting the broccoli today because I want to be extra strong.”</a:t>
              </a:r>
              <a:r>
                <a:rPr lang="en-US" sz="1400" b="1" dirty="0">
                  <a:solidFill>
                    <a:srgbClr val="18453B"/>
                  </a:solidFill>
                  <a:latin typeface="Metropolis Thin" panose="00000200000000000000" pitchFamily="50" charset="0"/>
                </a:rPr>
                <a:t> </a:t>
              </a:r>
            </a:p>
            <a:p>
              <a:pPr algn="ctr"/>
              <a:r>
                <a:rPr lang="en-US" sz="1400" b="1" dirty="0">
                  <a:solidFill>
                    <a:srgbClr val="18453B"/>
                  </a:solidFill>
                  <a:latin typeface="Metropolis Thin" panose="00000200000000000000" pitchFamily="50" charset="0"/>
                </a:rPr>
                <a:t>– </a:t>
              </a:r>
              <a:r>
                <a:rPr lang="en-US" sz="1300" b="1" dirty="0">
                  <a:solidFill>
                    <a:srgbClr val="18453B"/>
                  </a:solidFill>
                  <a:latin typeface="Metropolis Thin" panose="00000200000000000000" pitchFamily="50" charset="0"/>
                </a:rPr>
                <a:t>Birch Street Elementary 2nd grader</a:t>
              </a:r>
              <a:endParaRPr lang="en-US" sz="1300" b="1" i="1" dirty="0">
                <a:solidFill>
                  <a:srgbClr val="18453B"/>
                </a:solidFill>
                <a:latin typeface="Metropolis Thin" panose="00000200000000000000" pitchFamily="50" charset="0"/>
              </a:endParaRPr>
            </a:p>
          </p:txBody>
        </p:sp>
      </p:grpSp>
      <p:pic>
        <p:nvPicPr>
          <p:cNvPr id="58" name="Picture 57">
            <a:extLst>
              <a:ext uri="{FF2B5EF4-FFF2-40B4-BE49-F238E27FC236}">
                <a16:creationId xmlns:a16="http://schemas.microsoft.com/office/drawing/2014/main" id="{DC4FB1E8-1B22-0863-3672-659E8F147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16" y="712808"/>
            <a:ext cx="2175165" cy="2900221"/>
          </a:xfrm>
          <a:prstGeom prst="rect">
            <a:avLst/>
          </a:prstGeom>
          <a:ln w="28575">
            <a:noFill/>
          </a:ln>
        </p:spPr>
      </p:pic>
      <p:pic>
        <p:nvPicPr>
          <p:cNvPr id="59" name="Picture 58">
            <a:extLst>
              <a:ext uri="{FF2B5EF4-FFF2-40B4-BE49-F238E27FC236}">
                <a16:creationId xmlns:a16="http://schemas.microsoft.com/office/drawing/2014/main" id="{2A0D84D8-6E40-FF4D-6856-7D04D6FDA8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7463" y="2135773"/>
            <a:ext cx="2162268" cy="1621700"/>
          </a:xfrm>
          <a:prstGeom prst="rect">
            <a:avLst/>
          </a:prstGeom>
          <a:ln w="28575">
            <a:noFill/>
          </a:ln>
        </p:spPr>
      </p:pic>
      <p:pic>
        <p:nvPicPr>
          <p:cNvPr id="45" name="Picture 44">
            <a:extLst>
              <a:ext uri="{FF2B5EF4-FFF2-40B4-BE49-F238E27FC236}">
                <a16:creationId xmlns:a16="http://schemas.microsoft.com/office/drawing/2014/main" id="{E5CF924F-1C91-415A-AEC6-58A03FB18A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17" b="9666"/>
          <a:stretch/>
        </p:blipFill>
        <p:spPr>
          <a:xfrm>
            <a:off x="2196371" y="2140058"/>
            <a:ext cx="1231736" cy="1621700"/>
          </a:xfrm>
          <a:prstGeom prst="rect">
            <a:avLst/>
          </a:prstGeom>
          <a:ln w="28575">
            <a:noFill/>
          </a:ln>
        </p:spPr>
      </p:pic>
      <p:pic>
        <p:nvPicPr>
          <p:cNvPr id="9" name="Picture 8">
            <a:extLst>
              <a:ext uri="{FF2B5EF4-FFF2-40B4-BE49-F238E27FC236}">
                <a16:creationId xmlns:a16="http://schemas.microsoft.com/office/drawing/2014/main" id="{2D6418AF-0660-4D0F-9111-CF712500FD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8041" y="1060791"/>
            <a:ext cx="1178114" cy="1570819"/>
          </a:xfrm>
          <a:prstGeom prst="rect">
            <a:avLst/>
          </a:prstGeom>
        </p:spPr>
      </p:pic>
    </p:spTree>
    <p:extLst>
      <p:ext uri="{BB962C8B-B14F-4D97-AF65-F5344CB8AC3E}">
        <p14:creationId xmlns:p14="http://schemas.microsoft.com/office/powerpoint/2010/main" val="97317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9F4674B-E012-3929-1FB6-7ACF5CCCB33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DEAB245-F248-3206-6825-7FFB565943D3}"/>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F12C0BEC-9CF7-38B3-45C1-2A112561D267}"/>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13D081B8-17EC-6D63-33B5-19F23D1AB440}"/>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2EAA48FE-E98C-2382-056C-1B35A0CF90C2}"/>
                </a:ext>
              </a:extLst>
            </p:cNvPr>
            <p:cNvPicPr/>
            <p:nvPr/>
          </p:nvPicPr>
          <p:blipFill>
            <a:blip r:embed="rId2"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3A9796AC-22CB-90C9-4185-DE8F3C8FD96D}"/>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A01B4D1E-F6CB-0FEA-8A4A-E69FD27A9CDD}"/>
              </a:ext>
            </a:extLst>
          </p:cNvPr>
          <p:cNvSpPr txBox="1"/>
          <p:nvPr/>
        </p:nvSpPr>
        <p:spPr>
          <a:xfrm>
            <a:off x="3643316" y="598675"/>
            <a:ext cx="3923216"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FOSTERING STRONG COMMUNITIES</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C64A3885-B5D9-4369-BFF0-6738B213DFA7}"/>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12</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B7667D14-E7A9-B145-7827-BF38E8012D1B}"/>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KEEPING PEOPLE HEALTHY AND ENSURING SAFE FOOD</a:t>
            </a:r>
          </a:p>
        </p:txBody>
      </p:sp>
      <p:sp>
        <p:nvSpPr>
          <p:cNvPr id="15" name="TextBox 14">
            <a:extLst>
              <a:ext uri="{FF2B5EF4-FFF2-40B4-BE49-F238E27FC236}">
                <a16:creationId xmlns:a16="http://schemas.microsoft.com/office/drawing/2014/main" id="{9CFEC69A-1ABA-57F6-63C9-40D9F0053D76}"/>
              </a:ext>
            </a:extLst>
          </p:cNvPr>
          <p:cNvSpPr txBox="1"/>
          <p:nvPr/>
        </p:nvSpPr>
        <p:spPr>
          <a:xfrm>
            <a:off x="76200" y="3784520"/>
            <a:ext cx="7619999" cy="5670946"/>
          </a:xfrm>
          <a:prstGeom prst="rect">
            <a:avLst/>
          </a:prstGeom>
          <a:noFill/>
        </p:spPr>
        <p:txBody>
          <a:bodyPr wrap="square" numCol="3" spcCol="182880" rtlCol="0">
            <a:spAutoFit/>
          </a:bodyPr>
          <a:lstStyle/>
          <a:p>
            <a:pPr marL="13495" marR="0" lvl="0" indent="0" defTabSz="914400" eaLnBrk="1" fontAlgn="auto" latinLnBrk="0" hangingPunct="1">
              <a:lnSpc>
                <a:spcPct val="100000"/>
              </a:lnSpc>
              <a:spcBef>
                <a:spcPts val="106"/>
              </a:spcBef>
              <a:spcAft>
                <a:spcPts val="0"/>
              </a:spcAft>
              <a:buClrTx/>
              <a:buSzTx/>
              <a:buFontTx/>
              <a:buNone/>
              <a:tabLst/>
              <a:defRPr/>
            </a:pPr>
            <a:r>
              <a:rPr lang="en-US" sz="1400" dirty="0">
                <a:solidFill>
                  <a:srgbClr val="18453B"/>
                </a:solidFill>
                <a:latin typeface="Metropolis Medium" panose="00000600000000000000" pitchFamily="50" charset="0"/>
                <a:cs typeface="Gotham Bold"/>
              </a:rPr>
              <a:t>POLICY, SYSTEM, AND ENVIRONMENTAL CHANGES</a:t>
            </a:r>
          </a:p>
          <a:p>
            <a:pPr marL="13495" marR="0" lvl="0" indent="0" defTabSz="914400" eaLnBrk="1" fontAlgn="auto" latinLnBrk="0" hangingPunct="1">
              <a:lnSpc>
                <a:spcPct val="100000"/>
              </a:lnSpc>
              <a:spcBef>
                <a:spcPts val="106"/>
              </a:spcBef>
              <a:spcAft>
                <a:spcPts val="0"/>
              </a:spcAft>
              <a:buClrTx/>
              <a:buSzTx/>
              <a:buFontTx/>
              <a:buNone/>
              <a:tabLst/>
              <a:defRPr/>
            </a:pPr>
            <a:endParaRPr lang="en-US" sz="800" dirty="0">
              <a:solidFill>
                <a:schemeClr val="tx1"/>
              </a:solidFill>
              <a:latin typeface="Metropolis" panose="00000500000000000000" pitchFamily="50" charset="0"/>
              <a:cs typeface="Gotham Bold"/>
            </a:endParaRPr>
          </a:p>
          <a:p>
            <a:pPr marL="13495" algn="l">
              <a:spcBef>
                <a:spcPts val="106"/>
              </a:spcBef>
            </a:pPr>
            <a:r>
              <a:rPr lang="en-US" sz="1200" dirty="0">
                <a:solidFill>
                  <a:srgbClr val="18453B"/>
                </a:solidFill>
                <a:latin typeface="Metropolis Medium" panose="00000600000000000000" pitchFamily="50" charset="0"/>
                <a:cs typeface="Gotham Bold"/>
              </a:rPr>
              <a:t>KALKASKA WALKABILITY ACTION INITIATIVE</a:t>
            </a:r>
          </a:p>
          <a:p>
            <a:pPr marL="13495" algn="just">
              <a:spcBef>
                <a:spcPts val="106"/>
              </a:spcBef>
            </a:pPr>
            <a:endParaRPr lang="en-US" sz="800" dirty="0">
              <a:solidFill>
                <a:srgbClr val="18453B"/>
              </a:solidFill>
              <a:latin typeface="Metropolis Medium" panose="00000600000000000000" pitchFamily="50" charset="0"/>
              <a:cs typeface="Gotham Bold"/>
            </a:endParaRPr>
          </a:p>
          <a:p>
            <a:pPr algn="just"/>
            <a:r>
              <a:rPr lang="en-US" sz="1050" dirty="0">
                <a:latin typeface="Metropolis" panose="00000500000000000000" pitchFamily="50" charset="0"/>
              </a:rPr>
              <a:t>Kalkaska County remains committed to advancing the Walkability Action Initiative, a project designed to make downtown roads safer and more pedestrian-friendly. The goal is to give residents greater freedom to access local amenities—whether on foot, by bike, or other modes of transportation. Currently, downtown Kalkaska lacks safe pedestrian crossings across M-72 and US-131. Once completed, the project will feature safe road crossings, bike lanes, movable sidewalks, and streetscape improvements that enhance both safety and visual appeal.</a:t>
            </a:r>
          </a:p>
          <a:p>
            <a:pPr algn="just"/>
            <a:r>
              <a:rPr lang="en-US" sz="1050" dirty="0">
                <a:latin typeface="Metropolis" panose="00000500000000000000" pitchFamily="50" charset="0"/>
              </a:rPr>
              <a:t>MSU Extension has partnered with the Downtown Development Authority, District #10 Health Department, County Commissioners, Michigan Department of Transportation, Commission on Aging, Kalkaska Public Schools, the Village of Kalkaska, and many other community partners to support and guide this effort.</a:t>
            </a:r>
          </a:p>
          <a:p>
            <a:pPr algn="just"/>
            <a:endParaRPr lang="en-US" sz="1050" dirty="0">
              <a:latin typeface="Metropolis" panose="00000500000000000000" pitchFamily="50" charset="0"/>
            </a:endParaRPr>
          </a:p>
          <a:p>
            <a:pPr algn="just"/>
            <a:r>
              <a:rPr lang="en-US" sz="1050" dirty="0">
                <a:latin typeface="Metropolis" panose="00000500000000000000" pitchFamily="50" charset="0"/>
              </a:rPr>
              <a:t>In 2025, the project team hosted a Community Open House, gathered resident input through multiple public sessions, finalized the Kalkaska Safety and Mobility Action Plan with support from Progressive AE, and celebrated the plan’s adoption by the Village of Kalkaska. The team is now focused on securing funding through grants such as the Safe Streets and Roads for All program. Guided by national experts in mobility, accessibility, traffic safety, engineering, public health, and real estate, the Walkability Initiative continues to move forward with strong momentum and broad community support.</a:t>
            </a:r>
          </a:p>
          <a:p>
            <a:pPr marL="13495" algn="just">
              <a:spcBef>
                <a:spcPts val="106"/>
              </a:spcBef>
            </a:pPr>
            <a:endParaRPr lang="en-US" sz="1050" dirty="0">
              <a:latin typeface="Metropolis" panose="00000500000000000000" pitchFamily="50" charset="0"/>
            </a:endParaRPr>
          </a:p>
          <a:p>
            <a:pPr marL="13495" marR="0" lvl="0" indent="0" defTabSz="914400" eaLnBrk="1" fontAlgn="auto" latinLnBrk="0" hangingPunct="1">
              <a:lnSpc>
                <a:spcPct val="100000"/>
              </a:lnSpc>
              <a:spcBef>
                <a:spcPts val="106"/>
              </a:spcBef>
              <a:spcAft>
                <a:spcPts val="0"/>
              </a:spcAft>
              <a:buClrTx/>
              <a:buSzTx/>
              <a:buFontTx/>
              <a:buNone/>
              <a:tabLst/>
              <a:defRPr/>
            </a:pPr>
            <a:r>
              <a:rPr lang="en-US" sz="1400" dirty="0">
                <a:solidFill>
                  <a:srgbClr val="18453B"/>
                </a:solidFill>
                <a:latin typeface="Metropolis Medium" panose="00000600000000000000" pitchFamily="50" charset="0"/>
                <a:cs typeface="Gotham Bold"/>
              </a:rPr>
              <a:t>GOVERNMENT</a:t>
            </a:r>
          </a:p>
          <a:p>
            <a:pPr marL="13495" marR="0" lvl="0" indent="0" defTabSz="914400" eaLnBrk="1" fontAlgn="auto" latinLnBrk="0" hangingPunct="1">
              <a:lnSpc>
                <a:spcPct val="100000"/>
              </a:lnSpc>
              <a:spcBef>
                <a:spcPts val="106"/>
              </a:spcBef>
              <a:spcAft>
                <a:spcPts val="0"/>
              </a:spcAft>
              <a:buClrTx/>
              <a:buSzTx/>
              <a:buFontTx/>
              <a:buNone/>
              <a:tabLst/>
              <a:defRPr/>
            </a:pPr>
            <a:endParaRPr lang="en-US" sz="800" dirty="0">
              <a:solidFill>
                <a:prstClr val="black"/>
              </a:solidFill>
              <a:latin typeface="Metropolis" panose="00000500000000000000" pitchFamily="50" charset="0"/>
              <a:cs typeface="Gotham Bold"/>
            </a:endParaRPr>
          </a:p>
          <a:p>
            <a:pPr marL="13495" marR="0" lvl="0" indent="0" algn="l" defTabSz="914400" eaLnBrk="1" fontAlgn="auto" latinLnBrk="0" hangingPunct="1">
              <a:lnSpc>
                <a:spcPct val="100000"/>
              </a:lnSpc>
              <a:spcBef>
                <a:spcPts val="106"/>
              </a:spcBef>
              <a:spcAft>
                <a:spcPts val="0"/>
              </a:spcAft>
              <a:buClrTx/>
              <a:buSzTx/>
              <a:buFontTx/>
              <a:buNone/>
              <a:tabLst/>
              <a:defRPr/>
            </a:pPr>
            <a:r>
              <a:rPr lang="en-US" sz="1200" dirty="0">
                <a:solidFill>
                  <a:srgbClr val="18453B"/>
                </a:solidFill>
                <a:latin typeface="Metropolis Medium" panose="00000600000000000000" pitchFamily="50" charset="0"/>
                <a:cs typeface="Gotham Bold"/>
              </a:rPr>
              <a:t>NEW COMMISSIONER SCHOOL</a:t>
            </a:r>
          </a:p>
          <a:p>
            <a:pPr marL="13495" marR="0" lvl="0" indent="0" algn="l" defTabSz="914400" eaLnBrk="1" fontAlgn="auto" latinLnBrk="0" hangingPunct="1">
              <a:lnSpc>
                <a:spcPct val="100000"/>
              </a:lnSpc>
              <a:spcBef>
                <a:spcPts val="106"/>
              </a:spcBef>
              <a:spcAft>
                <a:spcPts val="0"/>
              </a:spcAft>
              <a:buClrTx/>
              <a:buSzTx/>
              <a:buFontTx/>
              <a:buNone/>
              <a:tabLst/>
              <a:defRPr/>
            </a:pPr>
            <a:endParaRPr lang="en-US" sz="800" dirty="0">
              <a:solidFill>
                <a:srgbClr val="18453B"/>
              </a:solidFill>
              <a:latin typeface="Metropolis Medium" panose="00000600000000000000" pitchFamily="50" charset="0"/>
              <a:cs typeface="Gotham Bold"/>
            </a:endParaRPr>
          </a:p>
          <a:p>
            <a:pPr marL="13495" marR="0" lvl="0" indent="0" algn="just" defTabSz="914400" eaLnBrk="1" fontAlgn="auto" latinLnBrk="0" hangingPunct="1">
              <a:lnSpc>
                <a:spcPct val="100000"/>
              </a:lnSpc>
              <a:spcBef>
                <a:spcPts val="106"/>
              </a:spcBef>
              <a:spcAft>
                <a:spcPts val="0"/>
              </a:spcAft>
              <a:buClrTx/>
              <a:buSzTx/>
              <a:buFontTx/>
              <a:buNone/>
              <a:tabLst/>
              <a:defRPr/>
            </a:pPr>
            <a:r>
              <a:rPr lang="en-US" sz="1050" dirty="0">
                <a:solidFill>
                  <a:schemeClr val="tx1"/>
                </a:solidFill>
                <a:latin typeface="Metropolis" panose="00000500000000000000" pitchFamily="50" charset="0"/>
                <a:cs typeface="Gotham Bold"/>
              </a:rPr>
              <a:t>In 2024, New Commissioner School continued its tradition of preparing county commissioners across Michigan with the tools they need to govern effectively. This program equips both newly elected and experienced commissioners with a deeper understanding of county governance, clarifies roles and responsibilities, and provides practical insights into finance, budgeting, and strategic decision-making. Participants also explore best practices in  group collaboration, communication, and policy development to better serve their communities.</a:t>
            </a:r>
          </a:p>
          <a:p>
            <a:pPr marL="13495" marR="0" lvl="0" indent="0" algn="just" defTabSz="914400" eaLnBrk="1" fontAlgn="auto" latinLnBrk="0" hangingPunct="1">
              <a:lnSpc>
                <a:spcPct val="100000"/>
              </a:lnSpc>
              <a:spcBef>
                <a:spcPts val="106"/>
              </a:spcBef>
              <a:spcAft>
                <a:spcPts val="0"/>
              </a:spcAft>
              <a:buClrTx/>
              <a:buSzTx/>
              <a:buFontTx/>
              <a:buNone/>
              <a:tabLst/>
              <a:defRPr/>
            </a:pPr>
            <a:endParaRPr lang="en-US" sz="1050" dirty="0">
              <a:solidFill>
                <a:schemeClr val="tx1"/>
              </a:solidFill>
              <a:latin typeface="Metropolis" panose="00000500000000000000" pitchFamily="50" charset="0"/>
              <a:cs typeface="Gotham Bold"/>
            </a:endParaRPr>
          </a:p>
          <a:p>
            <a:pPr marL="13495" marR="0" lvl="0" indent="0" algn="just" defTabSz="914400" eaLnBrk="1" fontAlgn="auto" latinLnBrk="0" hangingPunct="1">
              <a:lnSpc>
                <a:spcPct val="100000"/>
              </a:lnSpc>
              <a:spcBef>
                <a:spcPts val="106"/>
              </a:spcBef>
              <a:spcAft>
                <a:spcPts val="0"/>
              </a:spcAft>
              <a:buClrTx/>
              <a:buSzTx/>
              <a:buFontTx/>
              <a:buNone/>
              <a:tabLst/>
              <a:defRPr/>
            </a:pPr>
            <a:r>
              <a:rPr lang="en-US" sz="1050" dirty="0">
                <a:solidFill>
                  <a:schemeClr val="tx1"/>
                </a:solidFill>
                <a:latin typeface="Metropolis" panose="00000500000000000000" pitchFamily="50" charset="0"/>
                <a:cs typeface="Gotham Bold"/>
              </a:rPr>
              <a:t>Kalkaska County was well represented this year, with three commissioners participating in the training. The program was taught and facilitated by Bethany Prykucki, Leadership &amp; Community Engagement Educator for MSU Extension, who is based in the Kalkaska MSU Extension office. Her local leadership ensured that Kalkaska’s commissioners not only gained statewide knowledge, but also had a direct connection to expertise and support in their own community.</a:t>
            </a:r>
          </a:p>
          <a:p>
            <a:pPr marL="13495" marR="0" lvl="0" indent="0" algn="just" defTabSz="914400" eaLnBrk="1" fontAlgn="auto" latinLnBrk="0" hangingPunct="1">
              <a:lnSpc>
                <a:spcPct val="100000"/>
              </a:lnSpc>
              <a:spcBef>
                <a:spcPts val="106"/>
              </a:spcBef>
              <a:spcAft>
                <a:spcPts val="0"/>
              </a:spcAft>
              <a:buClrTx/>
              <a:buSzTx/>
              <a:buFontTx/>
              <a:buNone/>
              <a:tabLst/>
              <a:defRPr/>
            </a:pPr>
            <a:endParaRPr lang="en-US" sz="1050" dirty="0">
              <a:solidFill>
                <a:schemeClr val="tx1"/>
              </a:solidFill>
              <a:latin typeface="Metropolis" panose="00000500000000000000" pitchFamily="50" charset="0"/>
              <a:cs typeface="Gotham Bold"/>
            </a:endParaRPr>
          </a:p>
          <a:p>
            <a:pPr marL="13495" marR="0" lvl="0" indent="0" algn="just" defTabSz="914400" eaLnBrk="1" fontAlgn="auto" latinLnBrk="0" hangingPunct="1">
              <a:lnSpc>
                <a:spcPct val="100000"/>
              </a:lnSpc>
              <a:spcBef>
                <a:spcPts val="106"/>
              </a:spcBef>
              <a:spcAft>
                <a:spcPts val="0"/>
              </a:spcAft>
              <a:buClrTx/>
              <a:buSzTx/>
              <a:buFontTx/>
              <a:buNone/>
              <a:tabLst/>
              <a:defRPr/>
            </a:pPr>
            <a:r>
              <a:rPr lang="en-US" sz="1050" dirty="0">
                <a:solidFill>
                  <a:schemeClr val="tx1"/>
                </a:solidFill>
                <a:latin typeface="Metropolis" panose="00000500000000000000" pitchFamily="50" charset="0"/>
                <a:cs typeface="Gotham Bold"/>
              </a:rPr>
              <a:t>The 2024 New Commissioner School was designed with flexibility in mind, offering a hybrid learning format. Participants could complete self-paced online modules or attend live webinars in November, followed by full-day, in-person workshops in December. These sessions provided opportunities for hands-on learning, peer networking, and engagement with subject matter experts, helping commissioners return to their counties better prepared to lead.</a:t>
            </a:r>
          </a:p>
          <a:p>
            <a:pPr marL="13495" algn="just">
              <a:spcBef>
                <a:spcPts val="106"/>
              </a:spcBef>
            </a:pPr>
            <a:endParaRPr lang="en-US" sz="1050" dirty="0">
              <a:latin typeface="Metropolis" panose="00000500000000000000" pitchFamily="50" charset="0"/>
            </a:endParaRPr>
          </a:p>
        </p:txBody>
      </p:sp>
      <p:pic>
        <p:nvPicPr>
          <p:cNvPr id="58" name="Picture 57">
            <a:extLst>
              <a:ext uri="{FF2B5EF4-FFF2-40B4-BE49-F238E27FC236}">
                <a16:creationId xmlns:a16="http://schemas.microsoft.com/office/drawing/2014/main" id="{DC4FB1E8-1B22-0863-3672-659E8F147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366321"/>
            <a:ext cx="3127284" cy="2345462"/>
          </a:xfrm>
          <a:prstGeom prst="rect">
            <a:avLst/>
          </a:prstGeom>
          <a:ln w="28575">
            <a:noFill/>
          </a:ln>
        </p:spPr>
      </p:pic>
      <p:pic>
        <p:nvPicPr>
          <p:cNvPr id="3" name="Picture 2">
            <a:extLst>
              <a:ext uri="{FF2B5EF4-FFF2-40B4-BE49-F238E27FC236}">
                <a16:creationId xmlns:a16="http://schemas.microsoft.com/office/drawing/2014/main" id="{1AE20F61-9B2F-4C06-9A8C-10644C586402}"/>
              </a:ext>
            </a:extLst>
          </p:cNvPr>
          <p:cNvPicPr>
            <a:picLocks noChangeAspect="1"/>
          </p:cNvPicPr>
          <p:nvPr/>
        </p:nvPicPr>
        <p:blipFill>
          <a:blip r:embed="rId4"/>
          <a:stretch>
            <a:fillRect/>
          </a:stretch>
        </p:blipFill>
        <p:spPr>
          <a:xfrm>
            <a:off x="3774501" y="1366321"/>
            <a:ext cx="3693099" cy="2345462"/>
          </a:xfrm>
          <a:prstGeom prst="rect">
            <a:avLst/>
          </a:prstGeom>
        </p:spPr>
      </p:pic>
    </p:spTree>
    <p:extLst>
      <p:ext uri="{BB962C8B-B14F-4D97-AF65-F5344CB8AC3E}">
        <p14:creationId xmlns:p14="http://schemas.microsoft.com/office/powerpoint/2010/main" val="136709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0A27C1-2D2C-1711-4FB5-C1979273729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6CD59FF-228F-B834-1F1B-185C149578E3}"/>
              </a:ext>
            </a:extLst>
          </p:cNvPr>
          <p:cNvSpPr/>
          <p:nvPr/>
        </p:nvSpPr>
        <p:spPr>
          <a:xfrm>
            <a:off x="0" y="513802"/>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a:extLst>
              <a:ext uri="{FF2B5EF4-FFF2-40B4-BE49-F238E27FC236}">
                <a16:creationId xmlns:a16="http://schemas.microsoft.com/office/drawing/2014/main" id="{230C0783-9600-6668-883D-AA709A940CEC}"/>
              </a:ext>
            </a:extLst>
          </p:cNvPr>
          <p:cNvSpPr txBox="1"/>
          <p:nvPr/>
        </p:nvSpPr>
        <p:spPr>
          <a:xfrm>
            <a:off x="228600" y="3402242"/>
            <a:ext cx="7350614" cy="6046104"/>
          </a:xfrm>
          <a:prstGeom prst="rect">
            <a:avLst/>
          </a:prstGeom>
        </p:spPr>
        <p:txBody>
          <a:bodyPr vert="horz" wrap="square" lIns="0" tIns="13494" rIns="0" bIns="0" numCol="3" spcCol="182880" rtlCol="0">
            <a:noAutofit/>
          </a:bodyPr>
          <a:lstStyle/>
          <a:p>
            <a:pPr marL="13495">
              <a:spcBef>
                <a:spcPts val="106"/>
              </a:spcBef>
            </a:pPr>
            <a:r>
              <a:rPr lang="en-US" sz="1400" dirty="0">
                <a:solidFill>
                  <a:srgbClr val="18453B"/>
                </a:solidFill>
                <a:latin typeface="Metropolis Medium" panose="00000600000000000000" pitchFamily="50" charset="0"/>
                <a:cs typeface="Gotham Bold"/>
              </a:rPr>
              <a:t>MSU PRODUCT CENTER BUSINESS DEVELOPMENT</a:t>
            </a:r>
          </a:p>
          <a:p>
            <a:pPr marL="13495">
              <a:lnSpc>
                <a:spcPts val="600"/>
              </a:lnSpc>
            </a:pPr>
            <a:endParaRPr lang="en-US" sz="1489" b="1" dirty="0">
              <a:solidFill>
                <a:srgbClr val="18453B"/>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The Michigan State University Product Center supports entrepreneurs in Northwest Michigan who are launching or growing businesses in food and agriculture. From farm-based products to value-added goods, the center provides expert guidance through business planning, market research and feasibility analysis.</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Through its Traverse City-based innovation counselor, the Product Center offers personalized guidance to help local entrepreneurs turn ideas into viable products and services. In 2024 alone, staff worked with 3 entrepreneurs in Kalkaska County, delivering 9 hours of direct client support.</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By fostering local business development, the Product Center plays a key role in strengthening the regional economy and building a resilient, community-based food system.</a:t>
            </a:r>
          </a:p>
          <a:p>
            <a:pPr marL="13495" algn="just">
              <a:spcBef>
                <a:spcPts val="106"/>
              </a:spcBef>
            </a:pPr>
            <a:endParaRPr lang="en-US" sz="1064" dirty="0">
              <a:solidFill>
                <a:schemeClr val="tx1"/>
              </a:solidFill>
              <a:latin typeface="Metropolis" panose="00000500000000000000" pitchFamily="50" charset="0"/>
              <a:cs typeface="Gotham Book"/>
            </a:endParaRPr>
          </a:p>
          <a:p>
            <a:pPr marL="13495" algn="l">
              <a:spcBef>
                <a:spcPts val="106"/>
              </a:spcBef>
            </a:pPr>
            <a:r>
              <a:rPr lang="en-US" sz="1200" dirty="0">
                <a:solidFill>
                  <a:srgbClr val="18453B"/>
                </a:solidFill>
                <a:latin typeface="Metropolis Medium" panose="00000600000000000000" pitchFamily="50" charset="0"/>
                <a:cs typeface="Gotham Book"/>
              </a:rPr>
              <a:t>EXPLORING COOPERATIVE SOLUTIONS IN A CHALLENGING MARKET</a:t>
            </a:r>
          </a:p>
          <a:p>
            <a:pPr marL="13495" algn="just">
              <a:lnSpc>
                <a:spcPts val="600"/>
              </a:lnSpc>
            </a:pPr>
            <a:endParaRPr lang="en-US" sz="1200" b="1" dirty="0">
              <a:solidFill>
                <a:srgbClr val="18453B"/>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Farmers across Michigan are navigating mounting pressures—from rising input and marketing costs to                                                      volatile commodity prices and broader affordability challenges. These conditions make it harder for individuals and small businesses to thrive independently.</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Cooperative business structures offer a powerful alternative. For farmers, co-ops can lower costs and strengthen market access through shared efforts. For individuals, they can provide collaborative solutions to sourcing goods and services that might otherwise be out of reach. When used effectively, cooperatives create flexible, community-driven responses to economic challenges.</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To help farmers explore this model, MSU Extension partnered with the Crosshatch Center for Art &amp; Ecology to present </a:t>
            </a:r>
            <a:r>
              <a:rPr lang="en-US" sz="1050" i="1" dirty="0">
                <a:solidFill>
                  <a:schemeClr val="tx1"/>
                </a:solidFill>
                <a:latin typeface="Metropolis" panose="00000500000000000000" pitchFamily="50" charset="0"/>
                <a:cs typeface="Gotham Book"/>
              </a:rPr>
              <a:t>“Co-ops 101” </a:t>
            </a:r>
            <a:r>
              <a:rPr lang="en-US" sz="1050" dirty="0">
                <a:solidFill>
                  <a:schemeClr val="tx1"/>
                </a:solidFill>
                <a:latin typeface="Metropolis" panose="00000500000000000000" pitchFamily="50" charset="0"/>
                <a:cs typeface="Gotham Book"/>
              </a:rPr>
              <a:t>an event introducing cooperative principals and the steps to co-op development. Held in Traverse City on March 2, 2024, </a:t>
            </a:r>
            <a:r>
              <a:rPr lang="en-US" sz="1050" i="1" dirty="0">
                <a:solidFill>
                  <a:schemeClr val="tx1"/>
                </a:solidFill>
                <a:latin typeface="Metropolis" panose="00000500000000000000" pitchFamily="50" charset="0"/>
                <a:cs typeface="Gotham Book"/>
              </a:rPr>
              <a:t>“Co-ops 101” </a:t>
            </a:r>
            <a:r>
              <a:rPr lang="en-US" sz="1050" dirty="0">
                <a:solidFill>
                  <a:schemeClr val="tx1"/>
                </a:solidFill>
                <a:latin typeface="Metropolis" panose="00000500000000000000" pitchFamily="50" charset="0"/>
                <a:cs typeface="Gotham Book"/>
              </a:rPr>
              <a:t>brought together entrepreneurs and cooperative experts in a hybrid virtual and in-person format. Presenters Dr. Chris Bardenhagen and Parker Jones, MBA, offered in-depth insights on legal due diligence and business planning, complemented by community-based perspectives from Daniel Marbury of the Crosshatch Center. The event demonstrated how technical expertise and local knowledge can work together to support sustainable, regional economic growth.</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By equipping people with the tools to assess and implement cooperative strategies, this program supports informed decision-making and builds momentum for resilient, people-centered economies. </a:t>
            </a: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050" dirty="0">
              <a:solidFill>
                <a:schemeClr val="tx1"/>
              </a:solidFill>
              <a:latin typeface="Metropolis" panose="00000500000000000000" pitchFamily="50" charset="0"/>
              <a:cs typeface="Gotham Book"/>
            </a:endParaRPr>
          </a:p>
          <a:p>
            <a:pPr marL="13495" algn="just">
              <a:spcBef>
                <a:spcPts val="700"/>
              </a:spcBef>
            </a:pPr>
            <a:endParaRPr lang="en-US" sz="1050" dirty="0">
              <a:solidFill>
                <a:schemeClr val="tx1"/>
              </a:solidFill>
              <a:latin typeface="Metropolis" panose="00000500000000000000" pitchFamily="50" charset="0"/>
              <a:cs typeface="Gotham Book"/>
            </a:endParaRPr>
          </a:p>
          <a:p>
            <a:pPr marL="13495" algn="just">
              <a:spcBef>
                <a:spcPts val="106"/>
              </a:spcBef>
            </a:pPr>
            <a:endParaRPr lang="en-US" sz="1200" dirty="0">
              <a:solidFill>
                <a:srgbClr val="18453B"/>
              </a:solidFill>
              <a:latin typeface="Metropolis Medium" panose="00000600000000000000" pitchFamily="50" charset="0"/>
              <a:cs typeface="Gotham Book"/>
            </a:endParaRPr>
          </a:p>
          <a:p>
            <a:pPr marL="13495" algn="just">
              <a:spcBef>
                <a:spcPts val="106"/>
              </a:spcBef>
            </a:pPr>
            <a:r>
              <a:rPr lang="en-US" sz="1200" dirty="0">
                <a:solidFill>
                  <a:srgbClr val="18453B"/>
                </a:solidFill>
                <a:latin typeface="Metropolis Medium" panose="00000600000000000000" pitchFamily="50" charset="0"/>
                <a:cs typeface="Gotham Book"/>
              </a:rPr>
              <a:t>CONNECTING ENTREPRENEURIAL COMMUNITIES CONFERENCE</a:t>
            </a:r>
          </a:p>
          <a:p>
            <a:pPr marL="13495" algn="just">
              <a:lnSpc>
                <a:spcPts val="600"/>
              </a:lnSpc>
            </a:pPr>
            <a:endParaRPr lang="en-US" sz="1200" b="1" dirty="0">
              <a:solidFill>
                <a:srgbClr val="18453B"/>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Held May 30-31, 2024 in Cadillac, the annual Connecting Entrepreneurial Communities (CEC) Conference brought together 111 attendees from across the state, including 21 from MSU Extension District 3, to explore strategies for building resilient local economies.</a:t>
            </a:r>
          </a:p>
          <a:p>
            <a:pPr marL="13495" algn="just">
              <a:lnSpc>
                <a:spcPts val="600"/>
              </a:lnSpc>
            </a:pPr>
            <a:endParaRPr lang="en-US" sz="1050" dirty="0">
              <a:solidFill>
                <a:schemeClr val="tx1"/>
              </a:solidFill>
              <a:latin typeface="Metropolis" panose="00000500000000000000" pitchFamily="50" charset="0"/>
              <a:cs typeface="Gotham Book"/>
            </a:endParaRPr>
          </a:p>
          <a:p>
            <a:pPr marL="13495" algn="just">
              <a:spcBef>
                <a:spcPts val="106"/>
              </a:spcBef>
            </a:pPr>
            <a:r>
              <a:rPr lang="en-US" sz="1050" dirty="0">
                <a:solidFill>
                  <a:schemeClr val="tx1"/>
                </a:solidFill>
                <a:latin typeface="Metropolis" panose="00000500000000000000" pitchFamily="50" charset="0"/>
                <a:cs typeface="Gotham Book"/>
              </a:rPr>
              <a:t>Designed to support chambers of commerce, downtown development authorities, municipal leaders, and economic development professionals, the conference focused on practical approaches for strengthening entrepreneurial ecosystems through community collaboration and place-based innovation.</a:t>
            </a:r>
          </a:p>
        </p:txBody>
      </p:sp>
      <p:grpSp>
        <p:nvGrpSpPr>
          <p:cNvPr id="4" name="object 4">
            <a:extLst>
              <a:ext uri="{FF2B5EF4-FFF2-40B4-BE49-F238E27FC236}">
                <a16:creationId xmlns:a16="http://schemas.microsoft.com/office/drawing/2014/main" id="{AC1892C8-29B4-DBFA-BF50-37E0FF327340}"/>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DA294B31-0E57-FA24-C3B5-C4C9094F47E7}"/>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F4937A26-E731-3DDB-77C4-2C74B5F04FAA}"/>
                </a:ext>
              </a:extLst>
            </p:cNvPr>
            <p:cNvPicPr/>
            <p:nvPr/>
          </p:nvPicPr>
          <p:blipFill>
            <a:blip r:embed="rId2"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72A71EC3-4835-F012-65D4-E43B9A6081BB}"/>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F141A44F-3E56-B718-2F66-B44B0D6729F8}"/>
              </a:ext>
            </a:extLst>
          </p:cNvPr>
          <p:cNvSpPr txBox="1"/>
          <p:nvPr/>
        </p:nvSpPr>
        <p:spPr>
          <a:xfrm>
            <a:off x="4745525" y="701405"/>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PRODUCT CENTER</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0BD4DC76-D0C7-67BD-212C-3101C37B03EA}"/>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13</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388F99CE-37A4-8999-9F50-8C45846DEFD4}"/>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FOSTERING STRONG COMMUNITIES</a:t>
            </a:r>
          </a:p>
        </p:txBody>
      </p:sp>
      <p:pic>
        <p:nvPicPr>
          <p:cNvPr id="2051" name="Picture 3">
            <a:extLst>
              <a:ext uri="{FF2B5EF4-FFF2-40B4-BE49-F238E27FC236}">
                <a16:creationId xmlns:a16="http://schemas.microsoft.com/office/drawing/2014/main" id="{DCFE9C77-72AD-E6F1-67AE-DB527524522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9"/>
          <a:stretch/>
        </p:blipFill>
        <p:spPr bwMode="auto">
          <a:xfrm>
            <a:off x="3935897" y="1104192"/>
            <a:ext cx="3643316" cy="1956823"/>
          </a:xfrm>
          <a:prstGeom prst="rect">
            <a:avLst/>
          </a:prstGeom>
          <a:noFill/>
          <a:ln w="2857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DE66DCDE-FE0B-5F5A-4147-51D1A7F2D530}"/>
              </a:ext>
            </a:extLst>
          </p:cNvPr>
          <p:cNvPicPr>
            <a:picLocks noChangeAspect="1"/>
          </p:cNvPicPr>
          <p:nvPr/>
        </p:nvPicPr>
        <p:blipFill>
          <a:blip r:embed="rId4"/>
          <a:stretch>
            <a:fillRect/>
          </a:stretch>
        </p:blipFill>
        <p:spPr>
          <a:xfrm>
            <a:off x="5711751" y="4724400"/>
            <a:ext cx="1368573" cy="1120244"/>
          </a:xfrm>
          <a:prstGeom prst="rect">
            <a:avLst/>
          </a:prstGeom>
        </p:spPr>
      </p:pic>
      <p:grpSp>
        <p:nvGrpSpPr>
          <p:cNvPr id="17" name="Group 16">
            <a:extLst>
              <a:ext uri="{FF2B5EF4-FFF2-40B4-BE49-F238E27FC236}">
                <a16:creationId xmlns:a16="http://schemas.microsoft.com/office/drawing/2014/main" id="{D1DB1971-7C24-6075-8138-095C3CB8049C}"/>
              </a:ext>
            </a:extLst>
          </p:cNvPr>
          <p:cNvGrpSpPr/>
          <p:nvPr/>
        </p:nvGrpSpPr>
        <p:grpSpPr>
          <a:xfrm>
            <a:off x="-2" y="791085"/>
            <a:ext cx="3789608" cy="2408352"/>
            <a:chOff x="-4305937" y="618268"/>
            <a:chExt cx="3739873" cy="2408352"/>
          </a:xfrm>
        </p:grpSpPr>
        <p:pic>
          <p:nvPicPr>
            <p:cNvPr id="9" name="Picture 8">
              <a:extLst>
                <a:ext uri="{FF2B5EF4-FFF2-40B4-BE49-F238E27FC236}">
                  <a16:creationId xmlns:a16="http://schemas.microsoft.com/office/drawing/2014/main" id="{0BAC9118-B863-1BFA-5751-D9ACC254C3DD}"/>
                </a:ext>
              </a:extLst>
            </p:cNvPr>
            <p:cNvPicPr>
              <a:picLocks noChangeAspect="1"/>
            </p:cNvPicPr>
            <p:nvPr/>
          </p:nvPicPr>
          <p:blipFill>
            <a:blip r:embed="rId5"/>
            <a:stretch>
              <a:fillRect/>
            </a:stretch>
          </p:blipFill>
          <p:spPr>
            <a:xfrm>
              <a:off x="-4305937" y="618268"/>
              <a:ext cx="3595501" cy="2408352"/>
            </a:xfrm>
            <a:prstGeom prst="rect">
              <a:avLst/>
            </a:prstGeom>
            <a:solidFill>
              <a:srgbClr val="F0F0F0">
                <a:alpha val="93000"/>
              </a:srgbClr>
            </a:solidFill>
            <a:ln w="28575">
              <a:noFill/>
            </a:ln>
          </p:spPr>
        </p:pic>
        <p:sp>
          <p:nvSpPr>
            <p:cNvPr id="12" name="TextBox 11">
              <a:extLst>
                <a:ext uri="{FF2B5EF4-FFF2-40B4-BE49-F238E27FC236}">
                  <a16:creationId xmlns:a16="http://schemas.microsoft.com/office/drawing/2014/main" id="{8DDC09C7-C524-EDF8-97B4-6BFEA03E1A5E}"/>
                </a:ext>
              </a:extLst>
            </p:cNvPr>
            <p:cNvSpPr txBox="1"/>
            <p:nvPr/>
          </p:nvSpPr>
          <p:spPr>
            <a:xfrm>
              <a:off x="-4161565" y="809515"/>
              <a:ext cx="3595501" cy="2190343"/>
            </a:xfrm>
            <a:prstGeom prst="rect">
              <a:avLst/>
            </a:prstGeom>
            <a:noFill/>
            <a:ln>
              <a:noFill/>
            </a:ln>
          </p:spPr>
          <p:txBody>
            <a:bodyPr wrap="square" rtlCol="0">
              <a:spAutoFit/>
            </a:bodyPr>
            <a:lstStyle/>
            <a:p>
              <a:pPr algn="l"/>
              <a:r>
                <a:rPr lang="en-US" sz="1400" b="1" dirty="0">
                  <a:solidFill>
                    <a:srgbClr val="18453B"/>
                  </a:solidFill>
                  <a:latin typeface="Metropolis Thin" panose="00000200000000000000" pitchFamily="50" charset="0"/>
                </a:rPr>
                <a:t>PRODUCT CENTER IMPACTS</a:t>
              </a:r>
            </a:p>
            <a:p>
              <a:pPr algn="l">
                <a:lnSpc>
                  <a:spcPts val="400"/>
                </a:lnSpc>
              </a:pPr>
              <a:endParaRPr lang="en-US" sz="1400" b="1" dirty="0">
                <a:solidFill>
                  <a:srgbClr val="18453B"/>
                </a:solidFill>
                <a:latin typeface="Metropolis" panose="00000500000000000000" pitchFamily="50" charset="0"/>
              </a:endParaRPr>
            </a:p>
            <a:p>
              <a:pPr algn="l">
                <a:lnSpc>
                  <a:spcPts val="2100"/>
                </a:lnSpc>
              </a:pPr>
              <a:r>
                <a:rPr lang="en-US" sz="1200" b="1" dirty="0">
                  <a:solidFill>
                    <a:srgbClr val="18453B"/>
                  </a:solidFill>
                  <a:latin typeface="Metropolis" panose="00000500000000000000" pitchFamily="50" charset="0"/>
                </a:rPr>
                <a:t>12 </a:t>
              </a:r>
              <a:r>
                <a:rPr lang="en-US" sz="1200" b="1" dirty="0">
                  <a:solidFill>
                    <a:srgbClr val="18453B"/>
                  </a:solidFill>
                  <a:latin typeface="Metropolis Thin" panose="00000200000000000000" pitchFamily="50" charset="0"/>
                </a:rPr>
                <a:t>Businesses</a:t>
              </a:r>
            </a:p>
            <a:p>
              <a:pPr algn="l">
                <a:lnSpc>
                  <a:spcPts val="2100"/>
                </a:lnSpc>
              </a:pPr>
              <a:r>
                <a:rPr lang="en-US" sz="1200" b="1" dirty="0">
                  <a:solidFill>
                    <a:srgbClr val="18453B"/>
                  </a:solidFill>
                  <a:latin typeface="Metropolis" panose="00000500000000000000" pitchFamily="50" charset="0"/>
                </a:rPr>
                <a:t>9 </a:t>
              </a:r>
              <a:r>
                <a:rPr lang="en-US" sz="1200" b="1" dirty="0">
                  <a:solidFill>
                    <a:srgbClr val="18453B"/>
                  </a:solidFill>
                  <a:latin typeface="Metropolis Thin" panose="00000200000000000000" pitchFamily="50" charset="0"/>
                </a:rPr>
                <a:t>Counseling Hours</a:t>
              </a:r>
            </a:p>
            <a:p>
              <a:pPr algn="l">
                <a:lnSpc>
                  <a:spcPts val="2100"/>
                </a:lnSpc>
              </a:pPr>
              <a:r>
                <a:rPr lang="en-US" sz="1200" b="1" dirty="0">
                  <a:solidFill>
                    <a:srgbClr val="18453B"/>
                  </a:solidFill>
                  <a:latin typeface="Metropolis" panose="00000500000000000000" pitchFamily="50" charset="0"/>
                </a:rPr>
                <a:t>$1,000 </a:t>
              </a:r>
              <a:r>
                <a:rPr lang="en-US" sz="1200" b="1" dirty="0">
                  <a:solidFill>
                    <a:srgbClr val="18453B"/>
                  </a:solidFill>
                  <a:latin typeface="Metropolis Thin" panose="00000200000000000000" pitchFamily="50" charset="0"/>
                </a:rPr>
                <a:t>total sales growth in 2024</a:t>
              </a:r>
            </a:p>
            <a:p>
              <a:pPr algn="l">
                <a:lnSpc>
                  <a:spcPts val="2100"/>
                </a:lnSpc>
              </a:pPr>
              <a:r>
                <a:rPr lang="en-US" sz="1200" b="1" dirty="0">
                  <a:solidFill>
                    <a:srgbClr val="18453B"/>
                  </a:solidFill>
                  <a:latin typeface="Metropolis" panose="00000500000000000000" pitchFamily="50" charset="0"/>
                </a:rPr>
                <a:t>Over $38,000 </a:t>
              </a:r>
              <a:r>
                <a:rPr lang="en-US" sz="1200" b="1" dirty="0">
                  <a:solidFill>
                    <a:srgbClr val="18453B"/>
                  </a:solidFill>
                  <a:latin typeface="Metropolis Thin" panose="00000200000000000000" pitchFamily="50" charset="0"/>
                </a:rPr>
                <a:t>in annual sales (combined)</a:t>
              </a:r>
            </a:p>
            <a:p>
              <a:pPr algn="l">
                <a:lnSpc>
                  <a:spcPts val="2100"/>
                </a:lnSpc>
              </a:pPr>
              <a:r>
                <a:rPr lang="en-US" sz="1200" b="1" dirty="0">
                  <a:solidFill>
                    <a:srgbClr val="18453B"/>
                  </a:solidFill>
                  <a:latin typeface="Metropolis" panose="00000500000000000000" pitchFamily="50" charset="0"/>
                </a:rPr>
                <a:t>3 </a:t>
              </a:r>
              <a:r>
                <a:rPr lang="en-US" sz="1200" b="1" dirty="0">
                  <a:solidFill>
                    <a:srgbClr val="18453B"/>
                  </a:solidFill>
                  <a:latin typeface="Metropolis Thin" panose="00000200000000000000" pitchFamily="50" charset="0"/>
                </a:rPr>
                <a:t>total employees (combined)</a:t>
              </a:r>
            </a:p>
            <a:p>
              <a:pPr algn="l">
                <a:lnSpc>
                  <a:spcPts val="2100"/>
                </a:lnSpc>
              </a:pPr>
              <a:r>
                <a:rPr lang="en-US" sz="1200" b="1" dirty="0">
                  <a:solidFill>
                    <a:srgbClr val="18453B"/>
                  </a:solidFill>
                  <a:latin typeface="Metropolis" panose="00000500000000000000" pitchFamily="50" charset="0"/>
                </a:rPr>
                <a:t>1 </a:t>
              </a:r>
              <a:r>
                <a:rPr lang="en-US" sz="1200" b="1" dirty="0">
                  <a:solidFill>
                    <a:srgbClr val="18453B"/>
                  </a:solidFill>
                  <a:latin typeface="Metropolis Thin" panose="00000200000000000000" pitchFamily="50" charset="0"/>
                </a:rPr>
                <a:t>new license secured</a:t>
              </a:r>
            </a:p>
            <a:p>
              <a:pPr algn="l"/>
              <a:endParaRPr lang="en-US" sz="1400" b="1" dirty="0">
                <a:solidFill>
                  <a:srgbClr val="18453B"/>
                </a:solidFill>
                <a:latin typeface="Metropolis" panose="00000500000000000000" pitchFamily="50" charset="0"/>
              </a:endParaRPr>
            </a:p>
          </p:txBody>
        </p:sp>
      </p:grpSp>
      <p:pic>
        <p:nvPicPr>
          <p:cNvPr id="16" name="Picture 15">
            <a:extLst>
              <a:ext uri="{FF2B5EF4-FFF2-40B4-BE49-F238E27FC236}">
                <a16:creationId xmlns:a16="http://schemas.microsoft.com/office/drawing/2014/main" id="{2AAEDA2F-5E1E-F6C1-7A74-D384E9A829B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56182" y="2173591"/>
            <a:ext cx="1883515" cy="1144762"/>
          </a:xfrm>
          <a:prstGeom prst="rect">
            <a:avLst/>
          </a:prstGeom>
          <a:ln w="28575">
            <a:noFill/>
          </a:ln>
        </p:spPr>
      </p:pic>
      <p:pic>
        <p:nvPicPr>
          <p:cNvPr id="2052" name="Picture 4" descr="Baskets of vegetables rest on a table at a farmers market display">
            <a:extLst>
              <a:ext uri="{FF2B5EF4-FFF2-40B4-BE49-F238E27FC236}">
                <a16:creationId xmlns:a16="http://schemas.microsoft.com/office/drawing/2014/main" id="{476C9F67-2773-3A6C-6A23-FEF3C772FB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9246" y="384065"/>
            <a:ext cx="2079682" cy="138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26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AAD61F-F86B-983C-9987-A2AE9956892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685DE2A-0FEE-1E72-98C5-DE21DAF6DFE6}"/>
              </a:ext>
            </a:extLst>
          </p:cNvPr>
          <p:cNvSpPr/>
          <p:nvPr/>
        </p:nvSpPr>
        <p:spPr>
          <a:xfrm>
            <a:off x="0" y="513802"/>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pic>
        <p:nvPicPr>
          <p:cNvPr id="16" name="Picture 15" descr="A group of people outside&#10;&#10;AI-generated content may be incorrect.">
            <a:extLst>
              <a:ext uri="{FF2B5EF4-FFF2-40B4-BE49-F238E27FC236}">
                <a16:creationId xmlns:a16="http://schemas.microsoft.com/office/drawing/2014/main" id="{BDDF7888-B312-90AC-D135-6128ED18C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526" y="675257"/>
            <a:ext cx="2815685" cy="2111764"/>
          </a:xfrm>
          <a:prstGeom prst="rect">
            <a:avLst/>
          </a:prstGeom>
        </p:spPr>
      </p:pic>
      <p:sp>
        <p:nvSpPr>
          <p:cNvPr id="3" name="object 3">
            <a:extLst>
              <a:ext uri="{FF2B5EF4-FFF2-40B4-BE49-F238E27FC236}">
                <a16:creationId xmlns:a16="http://schemas.microsoft.com/office/drawing/2014/main" id="{18495EF2-EE20-B8B7-E893-DF1BB7AF6F2D}"/>
              </a:ext>
            </a:extLst>
          </p:cNvPr>
          <p:cNvSpPr txBox="1"/>
          <p:nvPr/>
        </p:nvSpPr>
        <p:spPr>
          <a:xfrm>
            <a:off x="207355" y="4019819"/>
            <a:ext cx="7371858" cy="5416623"/>
          </a:xfrm>
          <a:prstGeom prst="rect">
            <a:avLst/>
          </a:prstGeom>
        </p:spPr>
        <p:txBody>
          <a:bodyPr vert="horz" wrap="square" lIns="0" tIns="13494" rIns="0" bIns="0" numCol="3" spcCol="182880" rtlCol="0">
            <a:noAutofit/>
          </a:bodyPr>
          <a:lstStyle/>
          <a:p>
            <a:pPr marL="13495">
              <a:spcBef>
                <a:spcPts val="106"/>
              </a:spcBef>
            </a:pPr>
            <a:r>
              <a:rPr lang="en-US" sz="1400" dirty="0">
                <a:solidFill>
                  <a:srgbClr val="18453B"/>
                </a:solidFill>
                <a:latin typeface="Metropolis Medium" panose="00000600000000000000" pitchFamily="50" charset="0"/>
                <a:cs typeface="Gotham Bold"/>
              </a:rPr>
              <a:t>AGRITOURISM SUMMIT</a:t>
            </a:r>
          </a:p>
          <a:p>
            <a:pPr marL="13495">
              <a:lnSpc>
                <a:spcPts val="600"/>
              </a:lnSpc>
            </a:pPr>
            <a:endParaRPr lang="en-US" sz="1400" b="1" dirty="0">
              <a:solidFill>
                <a:srgbClr val="18453B"/>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MSU Extension, in partnership with local leaders, proudly hosted the first-ever Agritourism Summit on May 7-8, 2024. This exciting event brought together farmers, elected officials, and community members from across Michigan to explore how supporting on-farm tourism and small businesses can strengthen rural communities. Through presentations, tours, and discussions, the summit showcased how agritourism can create jobs, attract visitors, and build stronger connections between agriculture and the public. It also emphasized the role of agritourism in preserving farmland, celebrating local culture, and boosting the long-term success of rural communities.</a:t>
            </a:r>
          </a:p>
          <a:p>
            <a:pPr marL="13495" algn="just">
              <a:lnSpc>
                <a:spcPts val="600"/>
              </a:lnSpc>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The two-day event kicked off with a guided bus tour through the Grand Traverse region, where 65 participants visited several agritourism spots, including Jacob’s Farm, Leelanau Cheese, Tandem Cider, and Nine Bean Rows. The tour concluded with a celebratory soiree at the Farm Club in Leelanau County, where attendees enjoyed locally grown food</a:t>
            </a:r>
          </a:p>
          <a:p>
            <a:pPr marL="13495" algn="just">
              <a:spcBef>
                <a:spcPts val="106"/>
              </a:spcBef>
            </a:pPr>
            <a:r>
              <a:rPr lang="en-US" sz="1050" dirty="0">
                <a:solidFill>
                  <a:schemeClr val="tx1"/>
                </a:solidFill>
                <a:latin typeface="Metropolis" panose="00000500000000000000" pitchFamily="50" charset="0"/>
                <a:cs typeface="Gotham Bold"/>
              </a:rPr>
              <a:t>and spent the evening building relationships and sharing ideas.</a:t>
            </a:r>
          </a:p>
          <a:p>
            <a:pPr marL="13495" algn="just">
              <a:spcBef>
                <a:spcPts val="106"/>
              </a:spcBef>
            </a:pPr>
            <a:r>
              <a:rPr lang="en-US" sz="1050" dirty="0">
                <a:solidFill>
                  <a:schemeClr val="tx1"/>
                </a:solidFill>
                <a:latin typeface="Metropolis" panose="00000500000000000000" pitchFamily="50" charset="0"/>
                <a:cs typeface="Gotham Bold"/>
              </a:rPr>
              <a:t>On May 8, the Agritourism Summit convened 165 participants from 32 Michigan counties at the Hagerty Center in Traverse City. The day was filled with panel discussions that featured a wide range of speakers, including local farmers, city officials, and experts from MSU Extension. Panelists openly shared their real-life experiences—the good and the challenging—giving attendees a deeper understanding of how agritourism really works. Within MSU Extension, teams from the Community, Food &amp; Environment Institute (CFEI), the Agriculture and Agribusiness Institute (AABI), and the Health and Nutrition Institute (HNI) worked closely together to make the event a success. 																							                 	                 			   	                 Presentations addressed critical topics such as farm stress, entrepreneurship, rural economics, the Michigan Right to Farm Act, and the evolving landscape of local policy and regulation.</a:t>
            </a:r>
          </a:p>
          <a:p>
            <a:pPr marL="13495">
              <a:spcBef>
                <a:spcPts val="106"/>
              </a:spcBef>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Evaluation results reflected the summit’s strong impact: </a:t>
            </a:r>
          </a:p>
          <a:p>
            <a:pPr marL="13495" algn="just">
              <a:lnSpc>
                <a:spcPts val="600"/>
              </a:lnSpc>
            </a:pPr>
            <a:endParaRPr lang="en-US" sz="1050" dirty="0">
              <a:solidFill>
                <a:schemeClr val="tx1"/>
              </a:solidFill>
              <a:latin typeface="Metropolis" panose="00000500000000000000" pitchFamily="50" charset="0"/>
              <a:cs typeface="Gotham Bold"/>
            </a:endParaRPr>
          </a:p>
          <a:p>
            <a:pPr marL="184945" indent="-171450" algn="just">
              <a:spcBef>
                <a:spcPts val="106"/>
              </a:spcBef>
              <a:buFont typeface="Arial" panose="020B0604020202020204" pitchFamily="34" charset="0"/>
              <a:buChar char="•"/>
            </a:pPr>
            <a:r>
              <a:rPr lang="en-US" sz="1050" b="1" dirty="0">
                <a:solidFill>
                  <a:schemeClr val="tx1"/>
                </a:solidFill>
                <a:latin typeface="Metropolis" panose="00000500000000000000" pitchFamily="50" charset="0"/>
                <a:cs typeface="Gotham Bold"/>
              </a:rPr>
              <a:t>85% </a:t>
            </a:r>
            <a:r>
              <a:rPr lang="en-US" sz="1050" dirty="0">
                <a:solidFill>
                  <a:schemeClr val="tx1"/>
                </a:solidFill>
                <a:latin typeface="Metropolis" panose="00000500000000000000" pitchFamily="50" charset="0"/>
                <a:cs typeface="Gotham Bold"/>
              </a:rPr>
              <a:t>of participants reported a better understanding of the needs of farmers, elected officials, or others working in agritourism</a:t>
            </a:r>
          </a:p>
          <a:p>
            <a:pPr marL="184945" indent="-171450" algn="just">
              <a:spcBef>
                <a:spcPts val="106"/>
              </a:spcBef>
              <a:buFont typeface="Arial" panose="020B0604020202020204" pitchFamily="34" charset="0"/>
              <a:buChar char="•"/>
            </a:pPr>
            <a:r>
              <a:rPr lang="en-US" sz="1050" b="1" dirty="0">
                <a:solidFill>
                  <a:schemeClr val="tx1"/>
                </a:solidFill>
                <a:latin typeface="Metropolis" panose="00000500000000000000" pitchFamily="50" charset="0"/>
                <a:cs typeface="Gotham Bold"/>
              </a:rPr>
              <a:t>88% </a:t>
            </a:r>
            <a:r>
              <a:rPr lang="en-US" sz="1050" dirty="0">
                <a:solidFill>
                  <a:schemeClr val="tx1"/>
                </a:solidFill>
                <a:latin typeface="Metropolis" panose="00000500000000000000" pitchFamily="50" charset="0"/>
                <a:cs typeface="Gotham Bold"/>
              </a:rPr>
              <a:t>felt their knowledge was enhanced in ways that will help them be more effective in their roles</a:t>
            </a:r>
          </a:p>
          <a:p>
            <a:pPr marL="184945" indent="-171450" algn="just">
              <a:spcBef>
                <a:spcPts val="106"/>
              </a:spcBef>
              <a:buFont typeface="Arial" panose="020B0604020202020204" pitchFamily="34" charset="0"/>
              <a:buChar char="•"/>
            </a:pPr>
            <a:r>
              <a:rPr lang="en-US" sz="1050" b="1" dirty="0">
                <a:solidFill>
                  <a:schemeClr val="tx1"/>
                </a:solidFill>
                <a:latin typeface="Metropolis" panose="00000500000000000000" pitchFamily="50" charset="0"/>
                <a:cs typeface="Gotham Bold"/>
              </a:rPr>
              <a:t>91% </a:t>
            </a:r>
            <a:r>
              <a:rPr lang="en-US" sz="1050" dirty="0">
                <a:solidFill>
                  <a:schemeClr val="tx1"/>
                </a:solidFill>
                <a:latin typeface="Metropolis" panose="00000500000000000000" pitchFamily="50" charset="0"/>
                <a:cs typeface="Gotham Bold"/>
              </a:rPr>
              <a:t>said they plan to apply what they learned to future decision-making</a:t>
            </a:r>
          </a:p>
          <a:p>
            <a:pPr marL="13495" algn="just">
              <a:lnSpc>
                <a:spcPts val="600"/>
              </a:lnSpc>
            </a:pPr>
            <a:endParaRPr lang="en-US" sz="1050" dirty="0">
              <a:solidFill>
                <a:schemeClr val="tx1"/>
              </a:solidFill>
              <a:latin typeface="Metropolis" panose="00000500000000000000" pitchFamily="50" charset="0"/>
              <a:cs typeface="Gotham Bold"/>
            </a:endParaRPr>
          </a:p>
          <a:p>
            <a:pPr marL="13495" algn="just">
              <a:spcBef>
                <a:spcPts val="106"/>
              </a:spcBef>
            </a:pPr>
            <a:r>
              <a:rPr lang="en-US" sz="1050" dirty="0">
                <a:solidFill>
                  <a:schemeClr val="tx1"/>
                </a:solidFill>
                <a:latin typeface="Metropolis" panose="00000500000000000000" pitchFamily="50" charset="0"/>
                <a:cs typeface="Gotham Bold"/>
              </a:rPr>
              <a:t>Following the success and excitement of the first summit, MSU Extension is thrilled to announce that the next Agritourism Summit will be held at the Grand Traverse Resort &amp; Spa in 2026! Mark your calendars for May 13-14, 2026 and be sure to register early for this event. Plans are already in progress to engage local partners, showcase regional agritourism businesses, and strengthen collaboration between farmers, policymakers, and community leaders.</a:t>
            </a:r>
          </a:p>
        </p:txBody>
      </p:sp>
      <p:grpSp>
        <p:nvGrpSpPr>
          <p:cNvPr id="4" name="object 4">
            <a:extLst>
              <a:ext uri="{FF2B5EF4-FFF2-40B4-BE49-F238E27FC236}">
                <a16:creationId xmlns:a16="http://schemas.microsoft.com/office/drawing/2014/main" id="{FCBCEE70-029A-3490-AF59-017FAD0C735D}"/>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83BF4E9E-D8E9-2E39-3003-D979E33EDBBD}"/>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50CABD53-C9C2-7824-D918-05CADA694A87}"/>
                </a:ext>
              </a:extLst>
            </p:cNvPr>
            <p:cNvPicPr/>
            <p:nvPr/>
          </p:nvPicPr>
          <p:blipFill>
            <a:blip r:embed="rId3"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B4500BBD-AEC1-7065-0198-3FCDEAA78E33}"/>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E470384C-EAF9-0726-795B-03A0AA6FC3AB}"/>
              </a:ext>
            </a:extLst>
          </p:cNvPr>
          <p:cNvSpPr txBox="1"/>
          <p:nvPr/>
        </p:nvSpPr>
        <p:spPr>
          <a:xfrm>
            <a:off x="4745525" y="701405"/>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PRODUCT CENTER</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CF896763-E412-1ACF-DF9E-7B91F78265CE}"/>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14</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7A911E07-5414-4780-8708-14853A9ED422}"/>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FOSTERING STRONG COMMUNITIES</a:t>
            </a:r>
          </a:p>
        </p:txBody>
      </p:sp>
      <p:sp>
        <p:nvSpPr>
          <p:cNvPr id="1069" name="object 2">
            <a:extLst>
              <a:ext uri="{FF2B5EF4-FFF2-40B4-BE49-F238E27FC236}">
                <a16:creationId xmlns:a16="http://schemas.microsoft.com/office/drawing/2014/main" id="{1CF3AD72-3EC8-7BE2-A723-C03965644C39}"/>
              </a:ext>
            </a:extLst>
          </p:cNvPr>
          <p:cNvSpPr/>
          <p:nvPr/>
        </p:nvSpPr>
        <p:spPr>
          <a:xfrm>
            <a:off x="2743199" y="7287901"/>
            <a:ext cx="2286000" cy="2104767"/>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alpha val="10196"/>
            </a:srgbClr>
          </a:solidFill>
        </p:spPr>
        <p:txBody>
          <a:bodyPr wrap="square" lIns="0" tIns="0" rIns="0" bIns="0" rtlCol="0"/>
          <a:lstStyle/>
          <a:p>
            <a:endParaRPr dirty="0">
              <a:solidFill>
                <a:srgbClr val="7BBD00"/>
              </a:solidFill>
            </a:endParaRPr>
          </a:p>
        </p:txBody>
      </p:sp>
      <p:pic>
        <p:nvPicPr>
          <p:cNvPr id="18" name="Picture 17">
            <a:extLst>
              <a:ext uri="{FF2B5EF4-FFF2-40B4-BE49-F238E27FC236}">
                <a16:creationId xmlns:a16="http://schemas.microsoft.com/office/drawing/2014/main" id="{7E5138E7-DA21-D61E-2F8C-E3033153F7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0755" y="2293378"/>
            <a:ext cx="2036124" cy="1527093"/>
          </a:xfrm>
          <a:prstGeom prst="rect">
            <a:avLst/>
          </a:prstGeom>
          <a:ln w="28575">
            <a:noFill/>
          </a:ln>
        </p:spPr>
      </p:pic>
      <p:pic>
        <p:nvPicPr>
          <p:cNvPr id="20" name="Picture 19">
            <a:extLst>
              <a:ext uri="{FF2B5EF4-FFF2-40B4-BE49-F238E27FC236}">
                <a16:creationId xmlns:a16="http://schemas.microsoft.com/office/drawing/2014/main" id="{2C394FA6-FC9A-4E1C-2440-DE5F73A03E5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88181" y="1805457"/>
            <a:ext cx="2755135" cy="2081769"/>
          </a:xfrm>
          <a:prstGeom prst="rect">
            <a:avLst/>
          </a:prstGeom>
          <a:ln w="28575">
            <a:noFill/>
          </a:ln>
        </p:spPr>
      </p:pic>
      <p:pic>
        <p:nvPicPr>
          <p:cNvPr id="17" name="Picture 16">
            <a:extLst>
              <a:ext uri="{FF2B5EF4-FFF2-40B4-BE49-F238E27FC236}">
                <a16:creationId xmlns:a16="http://schemas.microsoft.com/office/drawing/2014/main" id="{91F48DA3-9E51-1E8D-4A87-CA7ADD1F58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763" y="570947"/>
            <a:ext cx="2286000" cy="1714500"/>
          </a:xfrm>
          <a:prstGeom prst="rect">
            <a:avLst/>
          </a:prstGeom>
          <a:ln w="28575">
            <a:noFill/>
          </a:ln>
        </p:spPr>
      </p:pic>
      <p:pic>
        <p:nvPicPr>
          <p:cNvPr id="13" name="Picture 12">
            <a:extLst>
              <a:ext uri="{FF2B5EF4-FFF2-40B4-BE49-F238E27FC236}">
                <a16:creationId xmlns:a16="http://schemas.microsoft.com/office/drawing/2014/main" id="{9EB8371D-0BB2-979A-C68C-1F8BD5A118A2}"/>
              </a:ext>
            </a:extLst>
          </p:cNvPr>
          <p:cNvPicPr>
            <a:picLocks noChangeAspect="1"/>
          </p:cNvPicPr>
          <p:nvPr/>
        </p:nvPicPr>
        <p:blipFill>
          <a:blip r:embed="rId7"/>
          <a:stretch>
            <a:fillRect/>
          </a:stretch>
        </p:blipFill>
        <p:spPr>
          <a:xfrm>
            <a:off x="5655879" y="1298684"/>
            <a:ext cx="2045800" cy="2588542"/>
          </a:xfrm>
          <a:prstGeom prst="rect">
            <a:avLst/>
          </a:prstGeom>
          <a:solidFill>
            <a:schemeClr val="bg1">
              <a:alpha val="93000"/>
            </a:schemeClr>
          </a:solidFill>
          <a:ln w="28575">
            <a:noFill/>
          </a:ln>
        </p:spPr>
      </p:pic>
      <p:sp>
        <p:nvSpPr>
          <p:cNvPr id="9" name="TextBox 8">
            <a:extLst>
              <a:ext uri="{FF2B5EF4-FFF2-40B4-BE49-F238E27FC236}">
                <a16:creationId xmlns:a16="http://schemas.microsoft.com/office/drawing/2014/main" id="{8E98EAD1-C4F4-06BD-6FD1-856C1B5E93CB}"/>
              </a:ext>
            </a:extLst>
          </p:cNvPr>
          <p:cNvSpPr txBox="1"/>
          <p:nvPr/>
        </p:nvSpPr>
        <p:spPr>
          <a:xfrm>
            <a:off x="2781299" y="7343561"/>
            <a:ext cx="2209799" cy="2092881"/>
          </a:xfrm>
          <a:prstGeom prst="rect">
            <a:avLst/>
          </a:prstGeom>
          <a:noFill/>
        </p:spPr>
        <p:txBody>
          <a:bodyPr wrap="square" rtlCol="0">
            <a:spAutoFit/>
          </a:bodyPr>
          <a:lstStyle/>
          <a:p>
            <a:r>
              <a:rPr lang="en-US" sz="1300" b="1" i="1" dirty="0">
                <a:solidFill>
                  <a:srgbClr val="18453B"/>
                </a:solidFill>
                <a:latin typeface="Metropolis Thin" panose="00000200000000000000" pitchFamily="50" charset="0"/>
              </a:rPr>
              <a:t>“The tour of the various farms was eye opening. Size didn’t matter-being creative, willing to take a leap of faith, and working within agritourism made the difference.”</a:t>
            </a:r>
          </a:p>
          <a:p>
            <a:pPr algn="r"/>
            <a:r>
              <a:rPr lang="en-US" sz="1200" b="1" dirty="0">
                <a:solidFill>
                  <a:srgbClr val="18453B"/>
                </a:solidFill>
                <a:latin typeface="Metropolis Thin" panose="00000200000000000000" pitchFamily="50" charset="0"/>
              </a:rPr>
              <a:t>-Agritourism Summit attendee</a:t>
            </a:r>
          </a:p>
        </p:txBody>
      </p:sp>
      <p:sp>
        <p:nvSpPr>
          <p:cNvPr id="10" name="TextBox 9">
            <a:extLst>
              <a:ext uri="{FF2B5EF4-FFF2-40B4-BE49-F238E27FC236}">
                <a16:creationId xmlns:a16="http://schemas.microsoft.com/office/drawing/2014/main" id="{B968DA39-6F03-9AB1-1FEF-9064061E621C}"/>
              </a:ext>
            </a:extLst>
          </p:cNvPr>
          <p:cNvSpPr txBox="1"/>
          <p:nvPr/>
        </p:nvSpPr>
        <p:spPr>
          <a:xfrm>
            <a:off x="5655879" y="1357974"/>
            <a:ext cx="2045800" cy="2569934"/>
          </a:xfrm>
          <a:prstGeom prst="rect">
            <a:avLst/>
          </a:prstGeom>
          <a:noFill/>
        </p:spPr>
        <p:txBody>
          <a:bodyPr wrap="square" rtlCol="0">
            <a:spAutoFit/>
          </a:bodyPr>
          <a:lstStyle/>
          <a:p>
            <a:pPr algn="ctr"/>
            <a:r>
              <a:rPr lang="en-US" sz="1300" b="1" i="1" dirty="0">
                <a:solidFill>
                  <a:srgbClr val="18453B"/>
                </a:solidFill>
                <a:latin typeface="Metropolis" panose="00000500000000000000" pitchFamily="50" charset="0"/>
              </a:rPr>
              <a:t>“</a:t>
            </a:r>
            <a:r>
              <a:rPr lang="en-US" sz="1300" b="1" i="1" dirty="0">
                <a:solidFill>
                  <a:srgbClr val="18453B"/>
                </a:solidFill>
                <a:latin typeface="Metropolis Thin" panose="00000200000000000000" pitchFamily="50" charset="0"/>
              </a:rPr>
              <a:t>This was a phenomenal summit. The organizers did a great job of bringing so many voices and perspectives to the table from many key facets of this multidimensional industry.”</a:t>
            </a:r>
          </a:p>
          <a:p>
            <a:pPr algn="ctr">
              <a:lnSpc>
                <a:spcPts val="600"/>
              </a:lnSpc>
            </a:pPr>
            <a:endParaRPr lang="en-US" sz="1300" b="1" i="1" dirty="0">
              <a:solidFill>
                <a:srgbClr val="18453B"/>
              </a:solidFill>
              <a:latin typeface="Metropolis Thin" panose="00000200000000000000" pitchFamily="50" charset="0"/>
            </a:endParaRPr>
          </a:p>
          <a:p>
            <a:pPr algn="r"/>
            <a:r>
              <a:rPr lang="en-US" sz="1200" b="1" i="1" dirty="0">
                <a:solidFill>
                  <a:srgbClr val="18453B"/>
                </a:solidFill>
                <a:latin typeface="Metropolis Thin" panose="00000200000000000000" pitchFamily="50" charset="0"/>
              </a:rPr>
              <a:t>-</a:t>
            </a:r>
            <a:r>
              <a:rPr lang="en-US" sz="1200" b="1" dirty="0">
                <a:solidFill>
                  <a:srgbClr val="18453B"/>
                </a:solidFill>
                <a:latin typeface="Metropolis Thin" panose="00000200000000000000" pitchFamily="50" charset="0"/>
              </a:rPr>
              <a:t>Agritourism Summit attendee</a:t>
            </a:r>
          </a:p>
        </p:txBody>
      </p:sp>
      <p:grpSp>
        <p:nvGrpSpPr>
          <p:cNvPr id="12" name="Group 11">
            <a:extLst>
              <a:ext uri="{FF2B5EF4-FFF2-40B4-BE49-F238E27FC236}">
                <a16:creationId xmlns:a16="http://schemas.microsoft.com/office/drawing/2014/main" id="{EB2F2325-1EE6-E88E-9C06-557A05DE0F9A}"/>
              </a:ext>
            </a:extLst>
          </p:cNvPr>
          <p:cNvGrpSpPr/>
          <p:nvPr/>
        </p:nvGrpSpPr>
        <p:grpSpPr>
          <a:xfrm>
            <a:off x="93969" y="2528069"/>
            <a:ext cx="1300644" cy="1300644"/>
            <a:chOff x="-2519844" y="1823556"/>
            <a:chExt cx="1300644" cy="1300644"/>
          </a:xfrm>
        </p:grpSpPr>
        <p:sp>
          <p:nvSpPr>
            <p:cNvPr id="11" name="Oval 10">
              <a:extLst>
                <a:ext uri="{FF2B5EF4-FFF2-40B4-BE49-F238E27FC236}">
                  <a16:creationId xmlns:a16="http://schemas.microsoft.com/office/drawing/2014/main" id="{CFB4CFD8-AB85-C967-B0AB-DBE7C4AE4042}"/>
                </a:ext>
              </a:extLst>
            </p:cNvPr>
            <p:cNvSpPr/>
            <p:nvPr/>
          </p:nvSpPr>
          <p:spPr>
            <a:xfrm>
              <a:off x="-2519844" y="1823556"/>
              <a:ext cx="1300644" cy="1300644"/>
            </a:xfrm>
            <a:prstGeom prst="ellipse">
              <a:avLst/>
            </a:prstGeom>
            <a:solidFill>
              <a:srgbClr val="E7E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09AB7"/>
                </a:solidFill>
              </a:endParaRPr>
            </a:p>
          </p:txBody>
        </p:sp>
        <p:pic>
          <p:nvPicPr>
            <p:cNvPr id="8" name="Picture 7">
              <a:extLst>
                <a:ext uri="{FF2B5EF4-FFF2-40B4-BE49-F238E27FC236}">
                  <a16:creationId xmlns:a16="http://schemas.microsoft.com/office/drawing/2014/main" id="{6CCE75BD-3869-AC7D-084F-04AB0DE3D02A}"/>
                </a:ext>
              </a:extLst>
            </p:cNvPr>
            <p:cNvPicPr>
              <a:picLocks noChangeAspect="1"/>
            </p:cNvPicPr>
            <p:nvPr/>
          </p:nvPicPr>
          <p:blipFill>
            <a:blip r:embed="rId8"/>
            <a:stretch>
              <a:fillRect/>
            </a:stretch>
          </p:blipFill>
          <p:spPr>
            <a:xfrm>
              <a:off x="-2454282" y="2008766"/>
              <a:ext cx="1169519" cy="948991"/>
            </a:xfrm>
            <a:prstGeom prst="rect">
              <a:avLst/>
            </a:prstGeom>
          </p:spPr>
        </p:pic>
      </p:grpSp>
    </p:spTree>
    <p:extLst>
      <p:ext uri="{BB962C8B-B14F-4D97-AF65-F5344CB8AC3E}">
        <p14:creationId xmlns:p14="http://schemas.microsoft.com/office/powerpoint/2010/main" val="1479668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D65F0170-DE9E-E6DF-62EE-28DBD98366BA}"/>
              </a:ext>
            </a:extLst>
          </p:cNvPr>
          <p:cNvSpPr/>
          <p:nvPr/>
        </p:nvSpPr>
        <p:spPr>
          <a:xfrm>
            <a:off x="0" y="100011"/>
            <a:ext cx="7772400" cy="323165"/>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p:cNvSpPr txBox="1"/>
          <p:nvPr/>
        </p:nvSpPr>
        <p:spPr>
          <a:xfrm>
            <a:off x="161925" y="526321"/>
            <a:ext cx="7610475" cy="3075999"/>
          </a:xfrm>
          <a:prstGeom prst="rect">
            <a:avLst/>
          </a:prstGeom>
        </p:spPr>
        <p:txBody>
          <a:bodyPr vert="horz" wrap="square" lIns="0" tIns="13494" rIns="0" bIns="0" rtlCol="0">
            <a:noAutofit/>
          </a:bodyPr>
          <a:lstStyle/>
          <a:p>
            <a:pPr algn="l" defTabSz="819766">
              <a:lnSpc>
                <a:spcPct val="119000"/>
              </a:lnSpc>
              <a:spcAft>
                <a:spcPts val="319"/>
              </a:spcAft>
            </a:pPr>
            <a:r>
              <a:rPr lang="en-US" sz="1169" b="1" kern="1400" dirty="0">
                <a:solidFill>
                  <a:srgbClr val="214D3A"/>
                </a:solidFill>
                <a:latin typeface="Metropolis" panose="00000500000000000000" pitchFamily="50" charset="0"/>
              </a:rPr>
              <a:t>NAME		ROLE			PHONE		EMAIL</a:t>
            </a:r>
            <a:endParaRPr lang="en-US" sz="1169" kern="1400" dirty="0">
              <a:solidFill>
                <a:srgbClr val="000000"/>
              </a:solidFill>
              <a:latin typeface="Metropolis" panose="00000500000000000000" pitchFamily="50" charset="0"/>
            </a:endParaRPr>
          </a:p>
          <a:p>
            <a:pPr algn="l" defTabSz="819766">
              <a:spcAft>
                <a:spcPts val="600"/>
              </a:spcAft>
            </a:pPr>
            <a:r>
              <a:rPr lang="en-US" sz="1170" kern="1400" dirty="0">
                <a:solidFill>
                  <a:srgbClr val="000000"/>
                </a:solidFill>
                <a:latin typeface="Metropolis" panose="00000500000000000000" pitchFamily="50" charset="0"/>
              </a:rPr>
              <a:t>Jennifer Berkey	District Director		231-922-4821	berkeyj@msu.edu</a:t>
            </a:r>
          </a:p>
          <a:p>
            <a:pPr defTabSz="819766">
              <a:lnSpc>
                <a:spcPts val="1000"/>
              </a:lnSpc>
              <a:spcBef>
                <a:spcPts val="446"/>
              </a:spcBef>
              <a:spcAft>
                <a:spcPts val="600"/>
              </a:spcAft>
              <a:tabLst>
                <a:tab pos="611964" algn="l"/>
              </a:tabLst>
            </a:pPr>
            <a:r>
              <a:rPr lang="en-US" sz="1170" dirty="0">
                <a:solidFill>
                  <a:schemeClr val="tx1"/>
                </a:solidFill>
                <a:latin typeface="Metropolis" panose="00000500000000000000" pitchFamily="50" charset="0"/>
                <a:cs typeface="Gotham Book"/>
              </a:rPr>
              <a:t>Lanae Bump	Community Nutrition Instructor	231-533-8818	hannalan@msu.edu</a:t>
            </a:r>
          </a:p>
          <a:p>
            <a:pPr algn="l" defTabSz="819766">
              <a:lnSpc>
                <a:spcPts val="1000"/>
              </a:lnSpc>
              <a:spcBef>
                <a:spcPts val="446"/>
              </a:spcBef>
              <a:spcAft>
                <a:spcPts val="600"/>
              </a:spcAft>
              <a:tabLst>
                <a:tab pos="611964" algn="l"/>
              </a:tabLst>
            </a:pPr>
            <a:r>
              <a:rPr lang="en-US" sz="1170" kern="1400" dirty="0">
                <a:solidFill>
                  <a:srgbClr val="000000"/>
                </a:solidFill>
                <a:latin typeface="Metropolis" panose="00000500000000000000" pitchFamily="50" charset="0"/>
              </a:rPr>
              <a:t>Joe Kreider		</a:t>
            </a:r>
            <a:r>
              <a:rPr lang="en-US" sz="1000" kern="1400" dirty="0">
                <a:solidFill>
                  <a:srgbClr val="000000"/>
                </a:solidFill>
                <a:latin typeface="Metropolis" panose="00000500000000000000" pitchFamily="50" charset="0"/>
              </a:rPr>
              <a:t>Natural Resources &amp; Outdoor Educator</a:t>
            </a:r>
            <a:r>
              <a:rPr lang="en-US" sz="1170" kern="1400" dirty="0">
                <a:solidFill>
                  <a:srgbClr val="000000"/>
                </a:solidFill>
                <a:latin typeface="Metropolis" panose="00000500000000000000" pitchFamily="50" charset="0"/>
              </a:rPr>
              <a:t>	231-258-3320	kreider4@.msu.edu</a:t>
            </a:r>
            <a:endParaRPr lang="en-US" sz="1170" dirty="0">
              <a:solidFill>
                <a:schemeClr val="tx1"/>
              </a:solidFill>
              <a:latin typeface="Metropolis" panose="00000500000000000000" pitchFamily="50" charset="0"/>
              <a:cs typeface="Gotham Book"/>
            </a:endParaRPr>
          </a:p>
          <a:p>
            <a:pPr defTabSz="819766">
              <a:lnSpc>
                <a:spcPts val="1000"/>
              </a:lnSpc>
              <a:spcBef>
                <a:spcPts val="446"/>
              </a:spcBef>
              <a:spcAft>
                <a:spcPts val="600"/>
              </a:spcAft>
              <a:tabLst>
                <a:tab pos="611964" algn="l"/>
              </a:tabLst>
            </a:pPr>
            <a:r>
              <a:rPr lang="en-US" sz="1170" dirty="0">
                <a:solidFill>
                  <a:schemeClr val="tx1"/>
                </a:solidFill>
                <a:latin typeface="Metropolis" panose="00000500000000000000" pitchFamily="50" charset="0"/>
                <a:cs typeface="Gotham Book"/>
              </a:rPr>
              <a:t>Kristy Oosterhouse	</a:t>
            </a:r>
            <a:r>
              <a:rPr lang="en-US" sz="1000" dirty="0">
                <a:solidFill>
                  <a:schemeClr val="tx1"/>
                </a:solidFill>
                <a:latin typeface="Metropolis" panose="00000500000000000000" pitchFamily="50" charset="0"/>
                <a:cs typeface="Gotham Book"/>
              </a:rPr>
              <a:t>4-H Supervisor &amp; Staff Development</a:t>
            </a:r>
            <a:r>
              <a:rPr lang="en-US" sz="1170" dirty="0">
                <a:solidFill>
                  <a:schemeClr val="tx1"/>
                </a:solidFill>
                <a:latin typeface="Metropolis" panose="00000500000000000000" pitchFamily="50" charset="0"/>
                <a:cs typeface="Gotham Book"/>
              </a:rPr>
              <a:t>	231-533-8818	oosterh6@msu.edu</a:t>
            </a:r>
          </a:p>
          <a:p>
            <a:pPr algn="l" defTabSz="819766">
              <a:spcAft>
                <a:spcPts val="600"/>
              </a:spcAft>
            </a:pPr>
            <a:r>
              <a:rPr lang="en-US" sz="1170" kern="1400" dirty="0">
                <a:solidFill>
                  <a:srgbClr val="000000"/>
                </a:solidFill>
                <a:latin typeface="Metropolis" panose="00000500000000000000" pitchFamily="50" charset="0"/>
              </a:rPr>
              <a:t>Bethany Prykucki	</a:t>
            </a:r>
            <a:r>
              <a:rPr lang="en-US" sz="1000" kern="1400" dirty="0">
                <a:solidFill>
                  <a:srgbClr val="000000"/>
                </a:solidFill>
                <a:latin typeface="Metropolis" panose="00000500000000000000" pitchFamily="50" charset="0"/>
              </a:rPr>
              <a:t>Leadership &amp; Community Engagement</a:t>
            </a:r>
            <a:r>
              <a:rPr lang="en-US" sz="1170" kern="1400" dirty="0">
                <a:solidFill>
                  <a:srgbClr val="000000"/>
                </a:solidFill>
                <a:latin typeface="Metropolis" panose="00000500000000000000" pitchFamily="50" charset="0"/>
              </a:rPr>
              <a:t>	231-258-3320</a:t>
            </a:r>
            <a:r>
              <a:rPr lang="en-US" sz="1200" kern="1400" dirty="0">
                <a:solidFill>
                  <a:srgbClr val="000000"/>
                </a:solidFill>
                <a:latin typeface="Metropolis" panose="00000500000000000000" pitchFamily="50" charset="0"/>
              </a:rPr>
              <a:t>	prykucki@msu.edu</a:t>
            </a:r>
          </a:p>
          <a:p>
            <a:pPr algn="l" defTabSz="819766">
              <a:spcAft>
                <a:spcPts val="600"/>
              </a:spcAft>
            </a:pPr>
            <a:r>
              <a:rPr lang="en-US" sz="1170" dirty="0">
                <a:solidFill>
                  <a:srgbClr val="000000"/>
                </a:solidFill>
                <a:latin typeface="Metropolis" panose="00000500000000000000" pitchFamily="50" charset="0"/>
                <a:cs typeface="Gotham Bold"/>
              </a:rPr>
              <a:t>Kim Tanner		Office Manager		231-258-3320	</a:t>
            </a:r>
            <a:r>
              <a:rPr lang="en-US" sz="1050" dirty="0">
                <a:solidFill>
                  <a:srgbClr val="000000"/>
                </a:solidFill>
                <a:latin typeface="Metropolis" panose="00000500000000000000" pitchFamily="50" charset="0"/>
                <a:cs typeface="Gotham Bold"/>
              </a:rPr>
              <a:t>kim.tanner@affiliate.msu.edu</a:t>
            </a:r>
          </a:p>
          <a:p>
            <a:pPr marL="0" marR="0" lvl="0" indent="0" defTabSz="819766" eaLnBrk="1" fontAlgn="auto" latinLnBrk="0" hangingPunct="1">
              <a:lnSpc>
                <a:spcPts val="1000"/>
              </a:lnSpc>
              <a:spcBef>
                <a:spcPts val="446"/>
              </a:spcBef>
              <a:spcAft>
                <a:spcPts val="600"/>
              </a:spcAft>
              <a:buClrTx/>
              <a:buSzTx/>
              <a:buFontTx/>
              <a:buNone/>
              <a:tabLst>
                <a:tab pos="611964" algn="l"/>
              </a:tabLst>
              <a:defRPr/>
            </a:pPr>
            <a:r>
              <a:rPr lang="en-US" sz="1170" dirty="0">
                <a:solidFill>
                  <a:prstClr val="black"/>
                </a:solidFill>
                <a:latin typeface="Metropolis" panose="00000500000000000000" pitchFamily="50" charset="0"/>
                <a:cs typeface="Gotham Book"/>
              </a:rPr>
              <a:t>Vacancy			4-H Program Coordinator	231-258-3320	</a:t>
            </a:r>
            <a:endParaRPr sz="1050" dirty="0">
              <a:solidFill>
                <a:srgbClr val="000000"/>
              </a:solidFill>
              <a:latin typeface="Metropolis" panose="00000500000000000000" pitchFamily="50" charset="0"/>
              <a:cs typeface="Gotham Bold"/>
            </a:endParaRPr>
          </a:p>
        </p:txBody>
      </p:sp>
      <p:sp>
        <p:nvSpPr>
          <p:cNvPr id="23" name="object 3">
            <a:extLst>
              <a:ext uri="{FF2B5EF4-FFF2-40B4-BE49-F238E27FC236}">
                <a16:creationId xmlns:a16="http://schemas.microsoft.com/office/drawing/2014/main" id="{68FA803D-33B1-22A7-7C84-3C9B977D963C}"/>
              </a:ext>
            </a:extLst>
          </p:cNvPr>
          <p:cNvSpPr txBox="1"/>
          <p:nvPr/>
        </p:nvSpPr>
        <p:spPr>
          <a:xfrm>
            <a:off x="161924" y="3061025"/>
            <a:ext cx="7610476" cy="6997375"/>
          </a:xfrm>
          <a:prstGeom prst="rect">
            <a:avLst/>
          </a:prstGeom>
        </p:spPr>
        <p:txBody>
          <a:bodyPr vert="horz" wrap="square" lIns="0" tIns="13494" rIns="0" bIns="0" rtlCol="0">
            <a:noAutofit/>
          </a:bodyPr>
          <a:lstStyle/>
          <a:p>
            <a:pPr algn="l" defTabSz="819766">
              <a:lnSpc>
                <a:spcPct val="119000"/>
              </a:lnSpc>
              <a:spcAft>
                <a:spcPts val="175"/>
              </a:spcAft>
            </a:pPr>
            <a:r>
              <a:rPr lang="en-US" sz="1000" kern="1400" dirty="0">
                <a:solidFill>
                  <a:srgbClr val="000000"/>
                </a:solidFill>
                <a:latin typeface="Metropolis" panose="00000500000000000000" pitchFamily="50" charset="0"/>
              </a:rPr>
              <a:t>Chris Bardenhagen	Farm Business Management		231-256-9888		bardenh1@msu.edu </a:t>
            </a:r>
          </a:p>
          <a:p>
            <a:pPr algn="l" defTabSz="819766">
              <a:lnSpc>
                <a:spcPct val="119000"/>
              </a:lnSpc>
              <a:spcAft>
                <a:spcPts val="175"/>
              </a:spcAft>
            </a:pPr>
            <a:r>
              <a:rPr lang="en-US" sz="1000" kern="1400" dirty="0">
                <a:solidFill>
                  <a:srgbClr val="000000"/>
                </a:solidFill>
                <a:latin typeface="Metropolis" panose="00000500000000000000" pitchFamily="50" charset="0"/>
              </a:rPr>
              <a:t>Terra Bogart		Nutrition &amp; Physical Activity		231-922-4630	</a:t>
            </a:r>
            <a:r>
              <a:rPr lang="en-US" sz="1000" kern="1400" dirty="0">
                <a:solidFill>
                  <a:schemeClr val="tx1"/>
                </a:solidFill>
                <a:latin typeface="Metropolis" panose="00000500000000000000" pitchFamily="50" charset="0"/>
              </a:rPr>
              <a:t>bogartte@msu.edu </a:t>
            </a:r>
          </a:p>
          <a:p>
            <a:pPr algn="l" defTabSz="819766">
              <a:lnSpc>
                <a:spcPct val="119000"/>
              </a:lnSpc>
              <a:spcAft>
                <a:spcPts val="175"/>
              </a:spcAft>
            </a:pPr>
            <a:r>
              <a:rPr lang="en-US" sz="1000" kern="1400" dirty="0">
                <a:solidFill>
                  <a:srgbClr val="000000"/>
                </a:solidFill>
                <a:latin typeface="Metropolis" panose="00000500000000000000" pitchFamily="50" charset="0"/>
              </a:rPr>
              <a:t>Mark Breederland	Sea Grant &amp; Coastal Communities Devt.	231-922-4628		breederl@msu.edu</a:t>
            </a:r>
          </a:p>
          <a:p>
            <a:pPr algn="l" defTabSz="819766">
              <a:lnSpc>
                <a:spcPct val="119000"/>
              </a:lnSpc>
              <a:spcAft>
                <a:spcPts val="175"/>
              </a:spcAft>
            </a:pPr>
            <a:r>
              <a:rPr lang="en-US" sz="1000" kern="1400" dirty="0">
                <a:solidFill>
                  <a:srgbClr val="000000"/>
                </a:solidFill>
                <a:latin typeface="Metropolis" panose="00000500000000000000" pitchFamily="50" charset="0"/>
              </a:rPr>
              <a:t>Sam Bailey		Community Prosperity		231-582-6482		baile485@msu.edu</a:t>
            </a:r>
          </a:p>
          <a:p>
            <a:pPr algn="l" defTabSz="819766">
              <a:lnSpc>
                <a:spcPct val="119000"/>
              </a:lnSpc>
              <a:spcAft>
                <a:spcPts val="175"/>
              </a:spcAft>
            </a:pPr>
            <a:r>
              <a:rPr lang="en-US" sz="1000" kern="1400" dirty="0">
                <a:solidFill>
                  <a:srgbClr val="000000"/>
                </a:solidFill>
                <a:latin typeface="Metropolis" panose="00000500000000000000" pitchFamily="50" charset="0"/>
              </a:rPr>
              <a:t>Julie Crick		Forestry &amp; Natural Resources	989-275-7179		crickjul@msu.edu</a:t>
            </a:r>
          </a:p>
          <a:p>
            <a:pPr algn="l" defTabSz="819766">
              <a:lnSpc>
                <a:spcPct val="119000"/>
              </a:lnSpc>
              <a:spcAft>
                <a:spcPts val="175"/>
              </a:spcAft>
            </a:pPr>
            <a:r>
              <a:rPr lang="en-US" sz="1000" kern="1400" dirty="0">
                <a:solidFill>
                  <a:srgbClr val="000000"/>
                </a:solidFill>
                <a:latin typeface="Metropolis" panose="00000500000000000000" pitchFamily="50" charset="0"/>
              </a:rPr>
              <a:t>Christina Curell	Cover Crop &amp; Soil Health		231-745-2732		curellc@msu.edu</a:t>
            </a:r>
          </a:p>
          <a:p>
            <a:pPr algn="l" defTabSz="819766">
              <a:lnSpc>
                <a:spcPct val="119000"/>
              </a:lnSpc>
              <a:spcAft>
                <a:spcPts val="175"/>
              </a:spcAft>
            </a:pPr>
            <a:r>
              <a:rPr lang="en-US" sz="1000" kern="1400" dirty="0">
                <a:solidFill>
                  <a:srgbClr val="000000"/>
                </a:solidFill>
                <a:latin typeface="Metropolis" panose="00000500000000000000" pitchFamily="50" charset="0"/>
              </a:rPr>
              <a:t>Mary Dunckel		Agriculture Literacy		989-354-9875	dunckelm@msu.edu</a:t>
            </a:r>
          </a:p>
          <a:p>
            <a:pPr algn="l" defTabSz="819766">
              <a:lnSpc>
                <a:spcPct val="119000"/>
              </a:lnSpc>
              <a:spcAft>
                <a:spcPts val="175"/>
              </a:spcAft>
            </a:pPr>
            <a:r>
              <a:rPr lang="en-US" sz="1000" kern="1400" dirty="0">
                <a:solidFill>
                  <a:srgbClr val="000000"/>
                </a:solidFill>
                <a:latin typeface="Metropolis" panose="00000500000000000000" pitchFamily="50" charset="0"/>
              </a:rPr>
              <a:t>Phillip Durst		Beef			989-345-0692	durstp@msu.edu</a:t>
            </a:r>
          </a:p>
          <a:p>
            <a:pPr algn="l" defTabSz="819766">
              <a:lnSpc>
                <a:spcPct val="119000"/>
              </a:lnSpc>
              <a:spcAft>
                <a:spcPts val="175"/>
              </a:spcAft>
            </a:pPr>
            <a:r>
              <a:rPr lang="en-US" sz="1000" kern="1400" dirty="0">
                <a:solidFill>
                  <a:srgbClr val="000000"/>
                </a:solidFill>
                <a:latin typeface="Metropolis" panose="00000500000000000000" pitchFamily="50" charset="0"/>
              </a:rPr>
              <a:t>Sarah Eichberger	Nutrition &amp; Physical Activity		231-922-4836		eichber2@msu.edu</a:t>
            </a:r>
          </a:p>
          <a:p>
            <a:pPr algn="l" defTabSz="819766">
              <a:lnSpc>
                <a:spcPct val="119000"/>
              </a:lnSpc>
              <a:spcAft>
                <a:spcPts val="175"/>
              </a:spcAft>
            </a:pPr>
            <a:r>
              <a:rPr lang="en-US" sz="1000" kern="1400" dirty="0">
                <a:solidFill>
                  <a:srgbClr val="000000"/>
                </a:solidFill>
                <a:latin typeface="Metropolis" panose="00000500000000000000" pitchFamily="50" charset="0"/>
              </a:rPr>
              <a:t>David Emmel		Community Prosperity		231-582-6482		david@northernlakes.net</a:t>
            </a:r>
          </a:p>
          <a:p>
            <a:pPr algn="l" defTabSz="819766">
              <a:lnSpc>
                <a:spcPct val="119000"/>
              </a:lnSpc>
              <a:spcAft>
                <a:spcPts val="175"/>
              </a:spcAft>
            </a:pPr>
            <a:r>
              <a:rPr lang="en-US" sz="1000" kern="1400" dirty="0">
                <a:solidFill>
                  <a:srgbClr val="000000"/>
                </a:solidFill>
                <a:latin typeface="Metropolis" panose="00000500000000000000" pitchFamily="50" charset="0"/>
              </a:rPr>
              <a:t>Charles Gould		Bioenergy &amp; Conservation		616-994-4547	gouldm@msu.edu</a:t>
            </a:r>
          </a:p>
          <a:p>
            <a:pPr algn="l" defTabSz="819766">
              <a:lnSpc>
                <a:spcPct val="119000"/>
              </a:lnSpc>
              <a:spcAft>
                <a:spcPts val="175"/>
              </a:spcAft>
            </a:pPr>
            <a:r>
              <a:rPr lang="en-US" sz="1000" kern="1400" dirty="0">
                <a:solidFill>
                  <a:srgbClr val="000000"/>
                </a:solidFill>
                <a:latin typeface="Metropolis" panose="00000500000000000000" pitchFamily="50" charset="0"/>
              </a:rPr>
              <a:t>Kevin Gould		Food &amp; Animal Systems		616-527-5357		gouldk@msu.edu</a:t>
            </a:r>
          </a:p>
          <a:p>
            <a:pPr algn="l" defTabSz="819766">
              <a:lnSpc>
                <a:spcPct val="119000"/>
              </a:lnSpc>
              <a:spcAft>
                <a:spcPts val="175"/>
              </a:spcAft>
            </a:pPr>
            <a:r>
              <a:rPr lang="en-US" sz="1000" kern="1400" dirty="0">
                <a:solidFill>
                  <a:srgbClr val="000000"/>
                </a:solidFill>
                <a:latin typeface="Metropolis" panose="00000500000000000000" pitchFamily="50" charset="0"/>
              </a:rPr>
              <a:t>Tom Guthrie		Pork/Equine			517-788-4292		guthril9@msu.edu</a:t>
            </a:r>
          </a:p>
          <a:p>
            <a:pPr algn="l" defTabSz="819766">
              <a:lnSpc>
                <a:spcPct val="119000"/>
              </a:lnSpc>
              <a:spcAft>
                <a:spcPts val="175"/>
              </a:spcAft>
            </a:pPr>
            <a:r>
              <a:rPr lang="en-US" sz="1000" kern="1400" dirty="0">
                <a:solidFill>
                  <a:srgbClr val="000000"/>
                </a:solidFill>
                <a:latin typeface="Metropolis" panose="00000500000000000000" pitchFamily="50" charset="0"/>
              </a:rPr>
              <a:t>Parker Jones		Product Center Innovation Counseling	231-922-4621		jonesp28@msu.edu</a:t>
            </a:r>
          </a:p>
          <a:p>
            <a:pPr algn="l" defTabSz="819766">
              <a:lnSpc>
                <a:spcPct val="119000"/>
              </a:lnSpc>
              <a:spcAft>
                <a:spcPts val="175"/>
              </a:spcAft>
            </a:pPr>
            <a:r>
              <a:rPr lang="en-US" sz="1000" kern="1400" dirty="0">
                <a:solidFill>
                  <a:srgbClr val="000000"/>
                </a:solidFill>
                <a:latin typeface="Metropolis" panose="00000500000000000000" pitchFamily="50" charset="0"/>
              </a:rPr>
              <a:t>Philip Kaatz		Forage/Commercial Agriculture	810-667-0341		kaatz@msu.edu</a:t>
            </a:r>
          </a:p>
          <a:p>
            <a:pPr algn="l" defTabSz="819766">
              <a:lnSpc>
                <a:spcPct val="119000"/>
              </a:lnSpc>
              <a:spcAft>
                <a:spcPts val="175"/>
              </a:spcAft>
            </a:pPr>
            <a:r>
              <a:rPr lang="en-US" sz="1000" kern="1400" dirty="0">
                <a:solidFill>
                  <a:srgbClr val="000000"/>
                </a:solidFill>
                <a:latin typeface="Metropolis" panose="00000500000000000000" pitchFamily="50" charset="0"/>
              </a:rPr>
              <a:t>Heidi Lindberg	Greenhouse &amp; Nursery		616-994-4701		wollaege@msu.edu</a:t>
            </a:r>
          </a:p>
          <a:p>
            <a:pPr algn="l" defTabSz="819766">
              <a:lnSpc>
                <a:spcPct val="119000"/>
              </a:lnSpc>
              <a:spcAft>
                <a:spcPts val="175"/>
              </a:spcAft>
            </a:pPr>
            <a:r>
              <a:rPr lang="en-US" sz="1000" kern="1400" dirty="0">
                <a:solidFill>
                  <a:srgbClr val="000000"/>
                </a:solidFill>
                <a:latin typeface="Metropolis" panose="00000500000000000000" pitchFamily="50" charset="0"/>
              </a:rPr>
              <a:t>Erin Lizotte		Integrated Pest Management	231-944-6504	taylo548@msu.edu</a:t>
            </a:r>
          </a:p>
          <a:p>
            <a:pPr algn="l" defTabSz="819766">
              <a:lnSpc>
                <a:spcPct val="119000"/>
              </a:lnSpc>
              <a:spcAft>
                <a:spcPts val="175"/>
              </a:spcAft>
            </a:pPr>
            <a:r>
              <a:rPr lang="en-US" sz="1000" kern="1400" dirty="0">
                <a:solidFill>
                  <a:srgbClr val="000000"/>
                </a:solidFill>
                <a:latin typeface="Metropolis" panose="00000500000000000000" pitchFamily="50" charset="0"/>
              </a:rPr>
              <a:t>Kara Lynch		Food Safety			989-317-4079	lynchka4@msu.edu</a:t>
            </a:r>
          </a:p>
          <a:p>
            <a:pPr algn="l" defTabSz="819766">
              <a:lnSpc>
                <a:spcPct val="119000"/>
              </a:lnSpc>
              <a:spcAft>
                <a:spcPts val="175"/>
              </a:spcAft>
            </a:pPr>
            <a:r>
              <a:rPr lang="en-US" sz="1000" kern="1400" dirty="0">
                <a:solidFill>
                  <a:srgbClr val="000000"/>
                </a:solidFill>
                <a:latin typeface="Metropolis" panose="00000500000000000000" pitchFamily="50" charset="0"/>
              </a:rPr>
              <a:t>Michael Metzger	Small Ruminants &amp; Foragers		517-788-4292		metzgerm@msu.edu</a:t>
            </a:r>
          </a:p>
          <a:p>
            <a:pPr algn="l" defTabSz="819766">
              <a:lnSpc>
                <a:spcPct val="119000"/>
              </a:lnSpc>
              <a:spcAft>
                <a:spcPts val="175"/>
              </a:spcAft>
            </a:pPr>
            <a:r>
              <a:rPr lang="en-US" sz="1000" kern="1400" dirty="0">
                <a:solidFill>
                  <a:srgbClr val="000000"/>
                </a:solidFill>
                <a:latin typeface="Metropolis" panose="00000500000000000000" pitchFamily="50" charset="0"/>
              </a:rPr>
              <a:t>Esmail Nasrollahiazar	Wine Grapes			231-256-9888		nasroll2@msu.edu</a:t>
            </a:r>
          </a:p>
          <a:p>
            <a:pPr algn="l" defTabSz="819766">
              <a:lnSpc>
                <a:spcPct val="119000"/>
              </a:lnSpc>
              <a:spcAft>
                <a:spcPts val="175"/>
              </a:spcAft>
            </a:pPr>
            <a:r>
              <a:rPr lang="en-US" sz="1000" kern="1400" dirty="0">
                <a:solidFill>
                  <a:srgbClr val="000000"/>
                </a:solidFill>
                <a:latin typeface="Metropolis" panose="00000500000000000000" pitchFamily="50" charset="0"/>
              </a:rPr>
              <a:t>Dennis Pennington	Wheat Systems		269-832-0497	pennin34@msu.edu</a:t>
            </a:r>
          </a:p>
          <a:p>
            <a:pPr algn="l" defTabSz="819766">
              <a:lnSpc>
                <a:spcPct val="119000"/>
              </a:lnSpc>
              <a:spcAft>
                <a:spcPts val="175"/>
              </a:spcAft>
            </a:pPr>
            <a:r>
              <a:rPr lang="en-US" sz="1000" kern="1400" dirty="0">
                <a:solidFill>
                  <a:srgbClr val="000000"/>
                </a:solidFill>
                <a:latin typeface="Metropolis" panose="00000500000000000000" pitchFamily="50" charset="0"/>
              </a:rPr>
              <a:t>Emily Proctor		Tribal Governance		231-439-8927		proctor8@msu.edu</a:t>
            </a:r>
          </a:p>
          <a:p>
            <a:pPr algn="l" defTabSz="819766">
              <a:lnSpc>
                <a:spcPct val="119000"/>
              </a:lnSpc>
              <a:spcAft>
                <a:spcPts val="175"/>
              </a:spcAft>
            </a:pPr>
            <a:r>
              <a:rPr lang="en-US" sz="1000" kern="1400" dirty="0">
                <a:solidFill>
                  <a:srgbClr val="000000"/>
                </a:solidFill>
                <a:latin typeface="Metropolis" panose="00000500000000000000" pitchFamily="50" charset="0"/>
              </a:rPr>
              <a:t>Mary Reilly		Government &amp; Public Policy, Land Use	231-889-4277		reillym8@msu.edu</a:t>
            </a:r>
          </a:p>
          <a:p>
            <a:pPr algn="l" defTabSz="819766">
              <a:lnSpc>
                <a:spcPct val="119000"/>
              </a:lnSpc>
              <a:spcAft>
                <a:spcPts val="175"/>
              </a:spcAft>
            </a:pPr>
            <a:r>
              <a:rPr lang="en-US" sz="1000" kern="1400" dirty="0">
                <a:solidFill>
                  <a:srgbClr val="000000"/>
                </a:solidFill>
                <a:latin typeface="Metropolis" panose="00000500000000000000" pitchFamily="50" charset="0"/>
              </a:rPr>
              <a:t>Remington Rice	Health &amp; Farm Stress Educator	231-882-0025	riceremi@msu.edu</a:t>
            </a:r>
          </a:p>
          <a:p>
            <a:pPr algn="l" defTabSz="819766">
              <a:lnSpc>
                <a:spcPct val="119000"/>
              </a:lnSpc>
              <a:spcAft>
                <a:spcPts val="175"/>
              </a:spcAft>
            </a:pPr>
            <a:r>
              <a:rPr lang="en-US" sz="1000" kern="1400" dirty="0">
                <a:solidFill>
                  <a:srgbClr val="000000"/>
                </a:solidFill>
                <a:latin typeface="Metropolis" panose="00000500000000000000" pitchFamily="50" charset="0"/>
              </a:rPr>
              <a:t>Nikki Rothwell		Commercial Fruit		231-946-1510		rothwell3@msu.edu</a:t>
            </a:r>
          </a:p>
          <a:p>
            <a:pPr algn="l" defTabSz="819766">
              <a:lnSpc>
                <a:spcPct val="119000"/>
              </a:lnSpc>
              <a:spcAft>
                <a:spcPts val="175"/>
              </a:spcAft>
            </a:pPr>
            <a:r>
              <a:rPr lang="en-US" sz="1000" kern="1400" dirty="0">
                <a:solidFill>
                  <a:srgbClr val="000000"/>
                </a:solidFill>
                <a:latin typeface="Metropolis" panose="00000500000000000000" pitchFamily="50" charset="0"/>
              </a:rPr>
              <a:t>J Robert Sirrine	Community Food Systems/Hops	231-256-9888		sirrine@msu.edu</a:t>
            </a:r>
          </a:p>
          <a:p>
            <a:pPr algn="l" defTabSz="819766">
              <a:lnSpc>
                <a:spcPct val="119000"/>
              </a:lnSpc>
              <a:spcAft>
                <a:spcPts val="175"/>
              </a:spcAft>
            </a:pPr>
            <a:r>
              <a:rPr lang="en-US" sz="1000" kern="1400" dirty="0">
                <a:solidFill>
                  <a:srgbClr val="000000"/>
                </a:solidFill>
                <a:latin typeface="Metropolis" panose="00000500000000000000" pitchFamily="50" charset="0"/>
              </a:rPr>
              <a:t>Michael Staton	Soybeans			269-673-0370	staton@msu.edu	</a:t>
            </a:r>
          </a:p>
          <a:p>
            <a:pPr algn="l" defTabSz="819766">
              <a:lnSpc>
                <a:spcPct val="119000"/>
              </a:lnSpc>
              <a:spcAft>
                <a:spcPts val="175"/>
              </a:spcAft>
            </a:pPr>
            <a:r>
              <a:rPr lang="en-US" sz="1000" kern="1400" dirty="0">
                <a:solidFill>
                  <a:srgbClr val="000000"/>
                </a:solidFill>
                <a:latin typeface="Metropolis" panose="00000500000000000000" pitchFamily="50" charset="0"/>
              </a:rPr>
              <a:t>Nate Walton		Home Horticulture/Master Gardener	231-256-9888		waltonn2@msu.edu</a:t>
            </a:r>
          </a:p>
          <a:p>
            <a:pPr algn="l" defTabSz="819766">
              <a:lnSpc>
                <a:spcPct val="119000"/>
              </a:lnSpc>
              <a:spcAft>
                <a:spcPts val="175"/>
              </a:spcAft>
            </a:pPr>
            <a:r>
              <a:rPr lang="en-US" sz="1000" kern="1400" dirty="0">
                <a:solidFill>
                  <a:srgbClr val="000000"/>
                </a:solidFill>
                <a:latin typeface="Metropolis" panose="00000500000000000000" pitchFamily="50" charset="0"/>
              </a:rPr>
              <a:t>Benjamin Werling	Vegetable Crop Production		231-873-2129		werlingb@msu.edu</a:t>
            </a:r>
          </a:p>
          <a:p>
            <a:pPr algn="l" defTabSz="819766">
              <a:lnSpc>
                <a:spcPct val="119000"/>
              </a:lnSpc>
              <a:spcAft>
                <a:spcPts val="175"/>
              </a:spcAft>
            </a:pPr>
            <a:r>
              <a:rPr lang="en-US" sz="1000" kern="1400" dirty="0">
                <a:solidFill>
                  <a:srgbClr val="000000"/>
                </a:solidFill>
                <a:latin typeface="Metropolis" panose="00000500000000000000" pitchFamily="50" charset="0"/>
              </a:rPr>
              <a:t>Wendy Wieland	Product Center Innovation Counselling	231-348-1770		wieland5@msu.edu</a:t>
            </a:r>
          </a:p>
          <a:p>
            <a:pPr algn="l" defTabSz="819766">
              <a:lnSpc>
                <a:spcPct val="119000"/>
              </a:lnSpc>
              <a:spcAft>
                <a:spcPts val="175"/>
              </a:spcAft>
            </a:pPr>
            <a:r>
              <a:rPr lang="en-US" sz="1000" kern="1400" dirty="0">
                <a:solidFill>
                  <a:srgbClr val="000000"/>
                </a:solidFill>
                <a:latin typeface="Metropolis" panose="00000500000000000000" pitchFamily="50" charset="0"/>
              </a:rPr>
              <a:t>Samantha Wolfe	Agriculture &amp; Occupational Health	231-882-0025	wolfesa4@msu.edu</a:t>
            </a:r>
          </a:p>
          <a:p>
            <a:pPr algn="l" defTabSz="819766">
              <a:lnSpc>
                <a:spcPct val="119000"/>
              </a:lnSpc>
              <a:spcAft>
                <a:spcPts val="175"/>
              </a:spcAft>
            </a:pPr>
            <a:r>
              <a:rPr lang="en-US" sz="1000" kern="1400" dirty="0">
                <a:solidFill>
                  <a:srgbClr val="000000"/>
                </a:solidFill>
                <a:latin typeface="Metropolis" panose="00000500000000000000" pitchFamily="50" charset="0"/>
              </a:rPr>
              <a:t>Casey Zangaro	Swine			989-872-5292	zangaroc@msu.edu</a:t>
            </a:r>
          </a:p>
          <a:p>
            <a:pPr algn="l" defTabSz="819766">
              <a:lnSpc>
                <a:spcPct val="119000"/>
              </a:lnSpc>
              <a:spcAft>
                <a:spcPts val="319"/>
              </a:spcAft>
            </a:pPr>
            <a:endParaRPr lang="en-US" sz="1169" kern="1400" dirty="0">
              <a:solidFill>
                <a:srgbClr val="000000"/>
              </a:solidFill>
              <a:latin typeface="Metropolis" panose="00000500000000000000" pitchFamily="50" charset="0"/>
            </a:endParaRPr>
          </a:p>
          <a:p>
            <a:pPr marL="13495">
              <a:spcBef>
                <a:spcPts val="106"/>
              </a:spcBef>
            </a:pPr>
            <a:endParaRPr dirty="0">
              <a:solidFill>
                <a:srgbClr val="000000"/>
              </a:solidFill>
              <a:latin typeface="Metropolis" panose="00000500000000000000" pitchFamily="50" charset="0"/>
              <a:cs typeface="Gotham Bold"/>
            </a:endParaRPr>
          </a:p>
        </p:txBody>
      </p:sp>
      <p:sp>
        <p:nvSpPr>
          <p:cNvPr id="25" name="TextBox 24">
            <a:extLst>
              <a:ext uri="{FF2B5EF4-FFF2-40B4-BE49-F238E27FC236}">
                <a16:creationId xmlns:a16="http://schemas.microsoft.com/office/drawing/2014/main" id="{859E83BC-60BB-6FFA-1265-096A9F3FFFC6}"/>
              </a:ext>
            </a:extLst>
          </p:cNvPr>
          <p:cNvSpPr txBox="1"/>
          <p:nvPr/>
        </p:nvSpPr>
        <p:spPr>
          <a:xfrm>
            <a:off x="0" y="100012"/>
            <a:ext cx="6248400" cy="323165"/>
          </a:xfrm>
          <a:prstGeom prst="rect">
            <a:avLst/>
          </a:prstGeom>
          <a:noFill/>
        </p:spPr>
        <p:txBody>
          <a:bodyPr wrap="square">
            <a:spAutoFit/>
          </a:bodyPr>
          <a:lstStyle/>
          <a:p>
            <a:pPr marL="13495">
              <a:spcBef>
                <a:spcPts val="106"/>
              </a:spcBef>
            </a:pPr>
            <a:r>
              <a:rPr lang="en-US" sz="1500" b="1" dirty="0">
                <a:solidFill>
                  <a:schemeClr val="bg1"/>
                </a:solidFill>
                <a:latin typeface="Metropolis" panose="00000500000000000000" pitchFamily="50" charset="0"/>
                <a:cs typeface="Gotham Bold"/>
              </a:rPr>
              <a:t>STAFF HOUSED IN KALKASKA COUNTY</a:t>
            </a:r>
          </a:p>
        </p:txBody>
      </p:sp>
      <p:sp>
        <p:nvSpPr>
          <p:cNvPr id="27" name="object 2">
            <a:extLst>
              <a:ext uri="{FF2B5EF4-FFF2-40B4-BE49-F238E27FC236}">
                <a16:creationId xmlns:a16="http://schemas.microsoft.com/office/drawing/2014/main" id="{CD33A783-1DEB-9DF6-2D3B-A1FD00675353}"/>
              </a:ext>
            </a:extLst>
          </p:cNvPr>
          <p:cNvSpPr/>
          <p:nvPr/>
        </p:nvSpPr>
        <p:spPr>
          <a:xfrm>
            <a:off x="0" y="2634715"/>
            <a:ext cx="7772400" cy="323165"/>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28" name="TextBox 27">
            <a:extLst>
              <a:ext uri="{FF2B5EF4-FFF2-40B4-BE49-F238E27FC236}">
                <a16:creationId xmlns:a16="http://schemas.microsoft.com/office/drawing/2014/main" id="{BF871D2F-E739-D08A-8F4C-57FE92F38838}"/>
              </a:ext>
            </a:extLst>
          </p:cNvPr>
          <p:cNvSpPr txBox="1"/>
          <p:nvPr/>
        </p:nvSpPr>
        <p:spPr>
          <a:xfrm>
            <a:off x="0" y="2634714"/>
            <a:ext cx="6248400" cy="323165"/>
          </a:xfrm>
          <a:prstGeom prst="rect">
            <a:avLst/>
          </a:prstGeom>
          <a:noFill/>
        </p:spPr>
        <p:txBody>
          <a:bodyPr wrap="square">
            <a:spAutoFit/>
          </a:bodyPr>
          <a:lstStyle/>
          <a:p>
            <a:pPr marL="13495">
              <a:spcBef>
                <a:spcPts val="106"/>
              </a:spcBef>
            </a:pPr>
            <a:r>
              <a:rPr lang="en-US" sz="1500" b="1" dirty="0">
                <a:solidFill>
                  <a:schemeClr val="bg1"/>
                </a:solidFill>
                <a:latin typeface="Metropolis" panose="00000500000000000000" pitchFamily="50" charset="0"/>
                <a:cs typeface="Gotham Bold"/>
              </a:rPr>
              <a:t>MSU EXTENSION STAFF SERVING KALKASKA COUNTY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p:cNvSpPr txBox="1"/>
          <p:nvPr/>
        </p:nvSpPr>
        <p:spPr>
          <a:xfrm>
            <a:off x="207844" y="4999262"/>
            <a:ext cx="7367504" cy="4388092"/>
          </a:xfrm>
          <a:prstGeom prst="rect">
            <a:avLst/>
          </a:prstGeom>
        </p:spPr>
        <p:txBody>
          <a:bodyPr vert="horz" wrap="square" lIns="0" tIns="13494" rIns="0" bIns="0" numCol="3" spcCol="182880" rtlCol="0">
            <a:noAutofit/>
          </a:bodyPr>
          <a:lstStyle/>
          <a:p>
            <a:pPr marL="13495">
              <a:spcBef>
                <a:spcPts val="106"/>
              </a:spcBef>
              <a:spcAft>
                <a:spcPts val="300"/>
              </a:spcAft>
            </a:pPr>
            <a:r>
              <a:rPr lang="en-US" sz="1400" dirty="0">
                <a:solidFill>
                  <a:srgbClr val="18453B"/>
                </a:solidFill>
                <a:latin typeface="Metropolis Medium" panose="00000600000000000000" pitchFamily="50" charset="0"/>
                <a:cs typeface="Gotham Bold"/>
              </a:rPr>
              <a:t>NWMHRC BUS TOUR</a:t>
            </a:r>
          </a:p>
          <a:p>
            <a:pPr algn="just">
              <a:spcAft>
                <a:spcPts val="600"/>
              </a:spcAft>
            </a:pPr>
            <a:r>
              <a:rPr lang="en-US" sz="1050" dirty="0">
                <a:solidFill>
                  <a:schemeClr val="tx1"/>
                </a:solidFill>
                <a:latin typeface="Metropolis" panose="00000500000000000000" pitchFamily="50" charset="0"/>
                <a:cs typeface="Gotham Book"/>
              </a:rPr>
              <a:t>The Northwest Michigan Horticultural Research Center (NWMHRC) was proud to be a stop on the inaugural Michigan State University Spartan Bus Tour on October 22, 2024. The tour was hosted by MSU President Kevin Guskiewicz, a neuroscientist and concussion research leader who joined MSU in March 2024. He came to us from the University of North Carolina, and in keeping with a tradition he started there, he hosted a bus trip through a slice of Michigan for 60 MSU faculty and staff.</a:t>
            </a:r>
          </a:p>
          <a:p>
            <a:pPr algn="just">
              <a:spcAft>
                <a:spcPts val="600"/>
              </a:spcAft>
            </a:pPr>
            <a:r>
              <a:rPr lang="en-US" sz="1050" dirty="0">
                <a:solidFill>
                  <a:schemeClr val="tx1"/>
                </a:solidFill>
                <a:latin typeface="Metropolis" panose="00000500000000000000" pitchFamily="50" charset="0"/>
                <a:cs typeface="Gotham Book"/>
              </a:rPr>
              <a:t>NWMHRC was honored to be selected as a stop to share the latest in tree fruit research with the group.</a:t>
            </a:r>
          </a:p>
          <a:p>
            <a:pPr algn="just">
              <a:spcAft>
                <a:spcPts val="600"/>
              </a:spcAft>
            </a:pPr>
            <a:r>
              <a:rPr lang="en-US" sz="1050" dirty="0">
                <a:solidFill>
                  <a:schemeClr val="tx1"/>
                </a:solidFill>
                <a:latin typeface="Metropolis" panose="00000500000000000000" pitchFamily="50" charset="0"/>
                <a:cs typeface="Gotham Book"/>
              </a:rPr>
              <a:t>Heather Leach led a lab tour and shared updates on the entomology research she is conducting in NW Michigan. Erin Lauwers, IPM Educator, led a wagon tour and explained various research trials that are going on in the field. Board members Mark Miezio and Bruce Veliquette offered valuable insights into the complexities of cherry production, helping connect visitors, many new to agriculture, with the region’s unique challenges. Both of our board members did a terrific job, and their messages were engaging, insightful, and delivered from the heart. Their information really resonated with the group, and there was a plethora of interesting and engaging questions from the audience.</a:t>
            </a:r>
          </a:p>
          <a:p>
            <a:pPr algn="just">
              <a:spcBef>
                <a:spcPts val="106"/>
              </a:spcBef>
            </a:pPr>
            <a:r>
              <a:rPr lang="en-US" sz="1050" dirty="0">
                <a:solidFill>
                  <a:schemeClr val="tx1"/>
                </a:solidFill>
                <a:latin typeface="Metropolis" panose="00000500000000000000" pitchFamily="50" charset="0"/>
                <a:cs typeface="Gotham Book"/>
              </a:rPr>
              <a:t>Thanks to everyone that contributed to make our bus tour stop a success! It was a fantastic opportunity to share the impactful work happening in Northwest Michigan with the broader MSU community.</a:t>
            </a:r>
          </a:p>
          <a:p>
            <a:pPr>
              <a:spcBef>
                <a:spcPts val="106"/>
              </a:spcBef>
            </a:pPr>
            <a:endParaRPr lang="en-US" sz="1050" dirty="0">
              <a:solidFill>
                <a:schemeClr val="tx1"/>
              </a:solidFill>
              <a:latin typeface="Metropolis" panose="00000500000000000000" pitchFamily="50" charset="0"/>
              <a:cs typeface="Gotham Book"/>
            </a:endParaRPr>
          </a:p>
          <a:p>
            <a:pPr>
              <a:spcAft>
                <a:spcPts val="600"/>
              </a:spcAft>
            </a:pPr>
            <a:r>
              <a:rPr lang="en-US" sz="1400" dirty="0">
                <a:solidFill>
                  <a:srgbClr val="18453B"/>
                </a:solidFill>
                <a:latin typeface="Metropolis Medium" panose="00000600000000000000" pitchFamily="50" charset="0"/>
                <a:cs typeface="Gotham Bold"/>
              </a:rPr>
              <a:t>INTEGRATED PEST MANAGEMENT UPDATES</a:t>
            </a:r>
          </a:p>
          <a:p>
            <a:pPr algn="just">
              <a:spcAft>
                <a:spcPts val="600"/>
              </a:spcAft>
            </a:pPr>
            <a:r>
              <a:rPr lang="en-US" sz="1050" dirty="0">
                <a:solidFill>
                  <a:schemeClr val="tx1"/>
                </a:solidFill>
                <a:latin typeface="Metropolis" panose="00000500000000000000" pitchFamily="50" charset="0"/>
                <a:cs typeface="Gotham Bold"/>
              </a:rPr>
              <a:t>These updates feature timely discussions of pest challenges and management options dictated by weather and pest biology. Attendees are encouraged to bring examples of pests and damage found on the farm for identification and discussion. Additionally, we host invited speakers from local organizations and Michigan State University. Updates were held bi-weekly in Grand Traverse, Antrim and Benzie Counties. A virtual option was also available during Wednesday meetings.</a:t>
            </a:r>
          </a:p>
          <a:p>
            <a:pPr>
              <a:spcAft>
                <a:spcPts val="600"/>
              </a:spcAft>
            </a:pPr>
            <a:endParaRPr lang="en-US" sz="1489" dirty="0">
              <a:solidFill>
                <a:srgbClr val="18453B"/>
              </a:solidFill>
              <a:latin typeface="Metropolis" panose="00000500000000000000" pitchFamily="50" charset="0"/>
              <a:cs typeface="Gotham Book"/>
            </a:endParaRPr>
          </a:p>
        </p:txBody>
      </p:sp>
      <p:grpSp>
        <p:nvGrpSpPr>
          <p:cNvPr id="4" name="object 4"/>
          <p:cNvGrpSpPr/>
          <p:nvPr/>
        </p:nvGrpSpPr>
        <p:grpSpPr>
          <a:xfrm>
            <a:off x="0" y="9451181"/>
            <a:ext cx="7772400" cy="607219"/>
            <a:chOff x="0" y="8572500"/>
            <a:chExt cx="7315200" cy="571500"/>
          </a:xfrm>
          <a:solidFill>
            <a:srgbClr val="18453B"/>
          </a:solidFill>
        </p:grpSpPr>
        <p:sp>
          <p:nvSpPr>
            <p:cNvPr id="5" name="object 5"/>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grpFill/>
          </p:spPr>
          <p:txBody>
            <a:bodyPr wrap="square" lIns="0" tIns="0" rIns="0" bIns="0" rtlCol="0"/>
            <a:lstStyle/>
            <a:p>
              <a:endParaRPr dirty="0"/>
            </a:p>
          </p:txBody>
        </p:sp>
        <p:pic>
          <p:nvPicPr>
            <p:cNvPr id="6" name="object 6"/>
            <p:cNvPicPr/>
            <p:nvPr/>
          </p:nvPicPr>
          <p:blipFill>
            <a:blip r:embed="rId2" cstate="print"/>
            <a:stretch>
              <a:fillRect/>
            </a:stretch>
          </p:blipFill>
          <p:spPr>
            <a:xfrm>
              <a:off x="454685" y="8774692"/>
              <a:ext cx="825157" cy="175760"/>
            </a:xfrm>
            <a:prstGeom prst="rect">
              <a:avLst/>
            </a:prstGeom>
            <a:grpFill/>
          </p:spPr>
        </p:pic>
        <p:sp>
          <p:nvSpPr>
            <p:cNvPr id="7" name="object 7"/>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grpFill/>
          </p:spPr>
          <p:txBody>
            <a:bodyPr wrap="square" lIns="0" tIns="0" rIns="0" bIns="0" rtlCol="0"/>
            <a:lstStyle/>
            <a:p>
              <a:endParaRPr dirty="0"/>
            </a:p>
          </p:txBody>
        </p:sp>
      </p:grpSp>
      <p:sp>
        <p:nvSpPr>
          <p:cNvPr id="14" name="object 14"/>
          <p:cNvSpPr txBox="1"/>
          <p:nvPr/>
        </p:nvSpPr>
        <p:spPr>
          <a:xfrm>
            <a:off x="4419600" y="621483"/>
            <a:ext cx="315574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AGRICULTURE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CC5F88CD-6047-E05B-A3B9-B0A7A7057CFF}"/>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2</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2F094B1D-1C57-B38E-4E52-2730B15E487D}"/>
              </a:ext>
            </a:extLst>
          </p:cNvPr>
          <p:cNvSpPr txBox="1"/>
          <p:nvPr/>
        </p:nvSpPr>
        <p:spPr>
          <a:xfrm>
            <a:off x="0" y="167677"/>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SUPPORTING AGRICULTURE AND AGRIBUSINESS</a:t>
            </a:r>
          </a:p>
        </p:txBody>
      </p:sp>
      <p:pic>
        <p:nvPicPr>
          <p:cNvPr id="13" name="Picture 12">
            <a:extLst>
              <a:ext uri="{FF2B5EF4-FFF2-40B4-BE49-F238E27FC236}">
                <a16:creationId xmlns:a16="http://schemas.microsoft.com/office/drawing/2014/main" id="{22207FEF-0FA4-96AA-2BED-B17012E5657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707141"/>
            <a:ext cx="3491029" cy="1959363"/>
          </a:xfrm>
          <a:prstGeom prst="rect">
            <a:avLst/>
          </a:prstGeom>
          <a:ln w="19050">
            <a:noFill/>
          </a:ln>
        </p:spPr>
      </p:pic>
      <p:pic>
        <p:nvPicPr>
          <p:cNvPr id="1026" name="Picture 2">
            <a:extLst>
              <a:ext uri="{FF2B5EF4-FFF2-40B4-BE49-F238E27FC236}">
                <a16:creationId xmlns:a16="http://schemas.microsoft.com/office/drawing/2014/main" id="{4AF2E8B5-181F-F422-A094-1D0A53E1C32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b="-146"/>
          <a:stretch>
            <a:fillRect/>
          </a:stretch>
        </p:blipFill>
        <p:spPr bwMode="auto">
          <a:xfrm>
            <a:off x="3692750" y="986861"/>
            <a:ext cx="3915182" cy="1959363"/>
          </a:xfrm>
          <a:prstGeom prst="rect">
            <a:avLst/>
          </a:prstGeom>
          <a:noFill/>
          <a:ln w="28575"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a:extLst>
              <a:ext uri="{FF2B5EF4-FFF2-40B4-BE49-F238E27FC236}">
                <a16:creationId xmlns:a16="http://schemas.microsoft.com/office/drawing/2014/main" id="{9B9F53C7-6B74-6EEA-0633-343E295423B7}"/>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064272" y="2439454"/>
            <a:ext cx="3708128" cy="2425060"/>
          </a:xfrm>
          <a:prstGeom prst="rect">
            <a:avLst/>
          </a:prstGeom>
          <a:blipFill dpi="0" rotWithShape="1">
            <a:blip r:embed="rId6">
              <a:alphaModFix amt="91000"/>
              <a:extLst>
                <a:ext uri="{28A0092B-C50C-407E-A947-70E740481C1C}">
                  <a14:useLocalDpi xmlns:a14="http://schemas.microsoft.com/office/drawing/2010/main"/>
                </a:ext>
              </a:extLst>
            </a:blip>
            <a:srcRect/>
            <a:stretch>
              <a:fillRect/>
            </a:stretch>
          </a:blipFill>
          <a:ln w="28575">
            <a:noFill/>
          </a:ln>
        </p:spPr>
      </p:pic>
      <p:pic>
        <p:nvPicPr>
          <p:cNvPr id="11" name="Picture 10">
            <a:extLst>
              <a:ext uri="{FF2B5EF4-FFF2-40B4-BE49-F238E27FC236}">
                <a16:creationId xmlns:a16="http://schemas.microsoft.com/office/drawing/2014/main" id="{84B569C4-01F7-A240-37D0-62523CC428B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98450" y="6949948"/>
            <a:ext cx="2376898" cy="2284531"/>
          </a:xfrm>
          <a:prstGeom prst="rect">
            <a:avLst/>
          </a:prstGeom>
          <a:ln w="28575">
            <a:solidFill>
              <a:schemeClr val="bg1"/>
            </a:solidFill>
          </a:ln>
        </p:spPr>
      </p:pic>
      <p:pic>
        <p:nvPicPr>
          <p:cNvPr id="12" name="Picture 11">
            <a:extLst>
              <a:ext uri="{FF2B5EF4-FFF2-40B4-BE49-F238E27FC236}">
                <a16:creationId xmlns:a16="http://schemas.microsoft.com/office/drawing/2014/main" id="{FB1245FB-CA06-E890-ED75-23871DDA8D3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7052" y="2553446"/>
            <a:ext cx="3605809" cy="2311068"/>
          </a:xfrm>
          <a:prstGeom prst="rect">
            <a:avLst/>
          </a:prstGeom>
          <a:ln w="28575">
            <a:noFill/>
          </a:ln>
        </p:spPr>
      </p:pic>
      <p:sp>
        <p:nvSpPr>
          <p:cNvPr id="27" name="object 2">
            <a:extLst>
              <a:ext uri="{FF2B5EF4-FFF2-40B4-BE49-F238E27FC236}">
                <a16:creationId xmlns:a16="http://schemas.microsoft.com/office/drawing/2014/main" id="{2730ABD2-F25A-4EE4-8B63-D02301922CEE}"/>
              </a:ext>
            </a:extLst>
          </p:cNvPr>
          <p:cNvSpPr/>
          <p:nvPr/>
        </p:nvSpPr>
        <p:spPr>
          <a:xfrm>
            <a:off x="2955218" y="4244746"/>
            <a:ext cx="4817182" cy="520458"/>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DADFDE">
              <a:alpha val="93000"/>
            </a:srgbClr>
          </a:solidFill>
        </p:spPr>
        <p:txBody>
          <a:bodyPr wrap="square" lIns="0" tIns="0" rIns="0" bIns="0" rtlCol="0"/>
          <a:lstStyle/>
          <a:p>
            <a:endParaRPr dirty="0">
              <a:solidFill>
                <a:srgbClr val="7BBD00"/>
              </a:solidFill>
            </a:endParaRPr>
          </a:p>
        </p:txBody>
      </p:sp>
      <p:pic>
        <p:nvPicPr>
          <p:cNvPr id="28" name="Picture 27" descr="A black background with green text&#10;&#10;AI-generated content may be incorrect.">
            <a:extLst>
              <a:ext uri="{FF2B5EF4-FFF2-40B4-BE49-F238E27FC236}">
                <a16:creationId xmlns:a16="http://schemas.microsoft.com/office/drawing/2014/main" id="{2D33A971-2FA6-6FF4-7520-CB8A8DB50F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1370" y="4269576"/>
            <a:ext cx="2353978" cy="473345"/>
          </a:xfrm>
          <a:prstGeom prst="rect">
            <a:avLst/>
          </a:prstGeom>
        </p:spPr>
      </p:pic>
      <p:sp>
        <p:nvSpPr>
          <p:cNvPr id="8" name="object 7">
            <a:extLst>
              <a:ext uri="{FF2B5EF4-FFF2-40B4-BE49-F238E27FC236}">
                <a16:creationId xmlns:a16="http://schemas.microsoft.com/office/drawing/2014/main" id="{119074F8-8188-37BF-054C-4796541A038A}"/>
              </a:ext>
            </a:extLst>
          </p:cNvPr>
          <p:cNvSpPr/>
          <p:nvPr/>
        </p:nvSpPr>
        <p:spPr>
          <a:xfrm>
            <a:off x="1424629" y="9666009"/>
            <a:ext cx="692229" cy="211177"/>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473A57-9E6B-8FAE-A8D9-170F4E0DF58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A71857F-3DC1-E0D5-FCD0-840856D4C046}"/>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DB37449D-4BC5-FE11-A8D9-BF9529029FC2}"/>
              </a:ext>
            </a:extLst>
          </p:cNvPr>
          <p:cNvGrpSpPr/>
          <p:nvPr/>
        </p:nvGrpSpPr>
        <p:grpSpPr>
          <a:xfrm>
            <a:off x="0" y="9451181"/>
            <a:ext cx="7772400" cy="607219"/>
            <a:chOff x="0" y="8572500"/>
            <a:chExt cx="7315200" cy="571500"/>
          </a:xfrm>
          <a:solidFill>
            <a:srgbClr val="18453B"/>
          </a:solidFill>
        </p:grpSpPr>
        <p:sp>
          <p:nvSpPr>
            <p:cNvPr id="5" name="object 5">
              <a:extLst>
                <a:ext uri="{FF2B5EF4-FFF2-40B4-BE49-F238E27FC236}">
                  <a16:creationId xmlns:a16="http://schemas.microsoft.com/office/drawing/2014/main" id="{ED68A815-78AD-C59E-82D5-9093470EB81A}"/>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grpFill/>
          </p:spPr>
          <p:txBody>
            <a:bodyPr wrap="square" lIns="0" tIns="0" rIns="0" bIns="0" rtlCol="0"/>
            <a:lstStyle/>
            <a:p>
              <a:endParaRPr dirty="0"/>
            </a:p>
          </p:txBody>
        </p:sp>
        <p:pic>
          <p:nvPicPr>
            <p:cNvPr id="6" name="object 6">
              <a:extLst>
                <a:ext uri="{FF2B5EF4-FFF2-40B4-BE49-F238E27FC236}">
                  <a16:creationId xmlns:a16="http://schemas.microsoft.com/office/drawing/2014/main" id="{234E0C75-D02C-CDC8-8C6C-97B931163179}"/>
                </a:ext>
              </a:extLst>
            </p:cNvPr>
            <p:cNvPicPr/>
            <p:nvPr/>
          </p:nvPicPr>
          <p:blipFill>
            <a:blip r:embed="rId3" cstate="print"/>
            <a:stretch>
              <a:fillRect/>
            </a:stretch>
          </p:blipFill>
          <p:spPr>
            <a:xfrm>
              <a:off x="454685" y="8774692"/>
              <a:ext cx="825157" cy="175760"/>
            </a:xfrm>
            <a:prstGeom prst="rect">
              <a:avLst/>
            </a:prstGeom>
            <a:grpFill/>
          </p:spPr>
        </p:pic>
        <p:sp>
          <p:nvSpPr>
            <p:cNvPr id="7" name="object 7">
              <a:extLst>
                <a:ext uri="{FF2B5EF4-FFF2-40B4-BE49-F238E27FC236}">
                  <a16:creationId xmlns:a16="http://schemas.microsoft.com/office/drawing/2014/main" id="{E1A9B30F-0EB9-7371-2545-C0BD99D4F3D6}"/>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grp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EDE78F76-EA83-71E7-A22B-94F193B80A5F}"/>
              </a:ext>
            </a:extLst>
          </p:cNvPr>
          <p:cNvSpPr txBox="1"/>
          <p:nvPr/>
        </p:nvSpPr>
        <p:spPr>
          <a:xfrm>
            <a:off x="4572000" y="614080"/>
            <a:ext cx="300334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AGRICULTURE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268D2263-0823-BD66-AF45-37FDAD431F5B}"/>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3</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6C096DE1-0A28-DC40-7DC5-957E81638105}"/>
              </a:ext>
            </a:extLst>
          </p:cNvPr>
          <p:cNvSpPr txBox="1"/>
          <p:nvPr/>
        </p:nvSpPr>
        <p:spPr>
          <a:xfrm>
            <a:off x="0" y="167677"/>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SUPPORTING AGRICULTURE AND AGRIBUSINESS</a:t>
            </a:r>
          </a:p>
        </p:txBody>
      </p:sp>
      <p:sp>
        <p:nvSpPr>
          <p:cNvPr id="11" name="TextBox 10">
            <a:extLst>
              <a:ext uri="{FF2B5EF4-FFF2-40B4-BE49-F238E27FC236}">
                <a16:creationId xmlns:a16="http://schemas.microsoft.com/office/drawing/2014/main" id="{DF0A10F9-5E97-9BD7-BBF8-F7CFF9DE601F}"/>
              </a:ext>
            </a:extLst>
          </p:cNvPr>
          <p:cNvSpPr txBox="1"/>
          <p:nvPr/>
        </p:nvSpPr>
        <p:spPr>
          <a:xfrm>
            <a:off x="152399" y="4571620"/>
            <a:ext cx="7494061" cy="4815734"/>
          </a:xfrm>
          <a:prstGeom prst="rect">
            <a:avLst/>
          </a:prstGeom>
          <a:noFill/>
        </p:spPr>
        <p:txBody>
          <a:bodyPr wrap="square" numCol="3" spcCol="182880" rtlCol="0">
            <a:spAutoFit/>
          </a:bodyPr>
          <a:lstStyle/>
          <a:p>
            <a:r>
              <a:rPr lang="en-US" sz="1400" dirty="0">
                <a:solidFill>
                  <a:srgbClr val="18453B"/>
                </a:solidFill>
                <a:latin typeface="Metropolis Medium" panose="00000600000000000000" pitchFamily="50" charset="0"/>
                <a:cs typeface="Gotham Bold"/>
              </a:rPr>
              <a:t>FARM BUSINESS</a:t>
            </a:r>
          </a:p>
          <a:p>
            <a:r>
              <a:rPr lang="en-US" sz="1400" dirty="0">
                <a:solidFill>
                  <a:srgbClr val="18453B"/>
                </a:solidFill>
                <a:latin typeface="Metropolis Medium" panose="00000600000000000000" pitchFamily="50" charset="0"/>
                <a:cs typeface="Gotham Bold"/>
              </a:rPr>
              <a:t>MANAGEMENT</a:t>
            </a:r>
          </a:p>
          <a:p>
            <a:pPr>
              <a:lnSpc>
                <a:spcPts val="800"/>
              </a:lnSpc>
            </a:pPr>
            <a:endParaRPr lang="en-US" sz="1050" b="1" dirty="0">
              <a:solidFill>
                <a:srgbClr val="18453B"/>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Farm Business Management Educator Chris Bardenhagen works with area farmers on succession planning, financial management, and cost of production budgeting-both at the individual level and across the broader industry. In 2024, Chris assisted nine area farms with TelFarm program outreach, helping to determine end-of-year tax strategies and annual balance sheet analysis. Farmers who participate in the program gain a greater understanding of their farm’s financial strengths and weaknesses, and how they can improve upon their financial standing.</a:t>
            </a:r>
          </a:p>
          <a:p>
            <a:pPr algn="just">
              <a:lnSpc>
                <a:spcPts val="8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These farms represent about $5 million in sales in 2024. Despite a challenging year for many farms, year-end tax estimate meetings provided farmers with the opportunity to save nearly $54,000. Strategizing on year-end taxes goes beyond saving money—it can also support investments and upgrades in equipment and infrastructure, boosting the farm’s long-term resilience.</a:t>
            </a:r>
          </a:p>
          <a:p>
            <a:pPr algn="just">
              <a:lnSpc>
                <a:spcPts val="8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Succession planning was another key focus this year. Chris worked closely with more than 10 families as they navigated important decisions about transferring their farms—a topic that continues to gain interest among producers. He also helped organize a well-attended seminar in partnership with Grand Traverse Regional Land Conservancy, drawing in more than 40 attendees. The workshop featured presentations on the structure of the planning process, legal instruments including trusts, and critical considerations necessary for advancing a farm succession plan.  Related topics included the use of conservation easements in estate planning and the role of Michigan Farm Link in connecting land-seeking farmers with landowners. Succession planning tools and resources help farm families to make informed choices to successfully transfer business knowledge, responsibilities, and assets to the next generation of farmers.</a:t>
            </a:r>
          </a:p>
          <a:p>
            <a:pPr algn="just">
              <a:lnSpc>
                <a:spcPts val="8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In 2024, Chris also continued work on cost of production studies that provide tools to area growers. This year work was done to develop cost budgets for peaches, apples, and blueberries, and work began on a new cost study for chestnuts—a  promising crop for former tart cherry sites.</a:t>
            </a:r>
          </a:p>
          <a:p>
            <a:pPr algn="just">
              <a:lnSpc>
                <a:spcPts val="800"/>
              </a:lnSpc>
            </a:pPr>
            <a:endParaRPr lang="en-US" sz="1050" b="1" dirty="0">
              <a:solidFill>
                <a:srgbClr val="18453B"/>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Through his efforts, Chris provides essential resources that help farmers strengthen their businesses, plan for the future, and remain competitive in a rapidly evolving agricultural landscape.</a:t>
            </a:r>
          </a:p>
          <a:p>
            <a:endParaRPr lang="en-US" dirty="0"/>
          </a:p>
        </p:txBody>
      </p:sp>
      <p:pic>
        <p:nvPicPr>
          <p:cNvPr id="19" name="Picture 18">
            <a:extLst>
              <a:ext uri="{FF2B5EF4-FFF2-40B4-BE49-F238E27FC236}">
                <a16:creationId xmlns:a16="http://schemas.microsoft.com/office/drawing/2014/main" id="{25D67FB9-807D-E352-B4C7-AE6757797C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4267" y="655097"/>
            <a:ext cx="3420824" cy="2414651"/>
          </a:xfrm>
          <a:prstGeom prst="rect">
            <a:avLst/>
          </a:prstGeom>
          <a:ln w="28575">
            <a:noFill/>
          </a:ln>
        </p:spPr>
      </p:pic>
      <p:pic>
        <p:nvPicPr>
          <p:cNvPr id="21" name="Picture 20">
            <a:extLst>
              <a:ext uri="{FF2B5EF4-FFF2-40B4-BE49-F238E27FC236}">
                <a16:creationId xmlns:a16="http://schemas.microsoft.com/office/drawing/2014/main" id="{8157FCC1-5C3B-136D-16CA-35CD98AB1A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03038" y="968532"/>
            <a:ext cx="3359644" cy="2519733"/>
          </a:xfrm>
          <a:prstGeom prst="rect">
            <a:avLst/>
          </a:prstGeom>
          <a:ln w="28575">
            <a:noFill/>
          </a:ln>
        </p:spPr>
      </p:pic>
      <p:sp>
        <p:nvSpPr>
          <p:cNvPr id="29" name="object 2">
            <a:extLst>
              <a:ext uri="{FF2B5EF4-FFF2-40B4-BE49-F238E27FC236}">
                <a16:creationId xmlns:a16="http://schemas.microsoft.com/office/drawing/2014/main" id="{4ACF2BFB-623E-9E85-DAE1-7312142E3077}"/>
              </a:ext>
            </a:extLst>
          </p:cNvPr>
          <p:cNvSpPr/>
          <p:nvPr/>
        </p:nvSpPr>
        <p:spPr>
          <a:xfrm>
            <a:off x="135638" y="2441255"/>
            <a:ext cx="2591403" cy="1990288"/>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DADFDE">
              <a:alpha val="93000"/>
            </a:srgbClr>
          </a:solidFill>
          <a:ln w="28575">
            <a:noFill/>
          </a:ln>
        </p:spPr>
        <p:txBody>
          <a:bodyPr wrap="square" lIns="0" tIns="0" rIns="0" bIns="0" rtlCol="0"/>
          <a:lstStyle/>
          <a:p>
            <a:endParaRPr sz="1400" dirty="0">
              <a:solidFill>
                <a:srgbClr val="18453B"/>
              </a:solidFill>
              <a:latin typeface="Metropolis" panose="00000500000000000000" pitchFamily="50" charset="0"/>
            </a:endParaRPr>
          </a:p>
        </p:txBody>
      </p:sp>
      <p:sp>
        <p:nvSpPr>
          <p:cNvPr id="22" name="TextBox 21">
            <a:extLst>
              <a:ext uri="{FF2B5EF4-FFF2-40B4-BE49-F238E27FC236}">
                <a16:creationId xmlns:a16="http://schemas.microsoft.com/office/drawing/2014/main" id="{1CD7A3F9-B435-1887-BD9D-3417A64849FF}"/>
              </a:ext>
            </a:extLst>
          </p:cNvPr>
          <p:cNvSpPr txBox="1"/>
          <p:nvPr/>
        </p:nvSpPr>
        <p:spPr>
          <a:xfrm>
            <a:off x="187761" y="2597185"/>
            <a:ext cx="2539280" cy="1815882"/>
          </a:xfrm>
          <a:prstGeom prst="rect">
            <a:avLst/>
          </a:prstGeom>
          <a:noFill/>
        </p:spPr>
        <p:txBody>
          <a:bodyPr wrap="square" rtlCol="0">
            <a:spAutoFit/>
          </a:bodyPr>
          <a:lstStyle/>
          <a:p>
            <a:pPr algn="ctr"/>
            <a:r>
              <a:rPr lang="en-US" sz="1400" b="1" i="1" dirty="0">
                <a:solidFill>
                  <a:srgbClr val="18453B"/>
                </a:solidFill>
                <a:latin typeface="Metropolis Thin" panose="00000200000000000000" pitchFamily="50" charset="0"/>
              </a:rPr>
              <a:t>Year-end tax estimate meetings provided farmers with the opportunity to save nearly </a:t>
            </a:r>
            <a:r>
              <a:rPr lang="en-US" sz="1400" b="1" i="1" dirty="0">
                <a:solidFill>
                  <a:srgbClr val="18453B"/>
                </a:solidFill>
                <a:latin typeface="Metropolis" panose="00000500000000000000" pitchFamily="50" charset="0"/>
              </a:rPr>
              <a:t>$54,000</a:t>
            </a:r>
            <a:r>
              <a:rPr lang="en-US" sz="1400" b="1" i="1" dirty="0">
                <a:solidFill>
                  <a:srgbClr val="18453B"/>
                </a:solidFill>
                <a:latin typeface="Metropolis Thin" panose="00000200000000000000" pitchFamily="50" charset="0"/>
              </a:rPr>
              <a:t>, allowing for investment back into the farm business to help build farm resilience</a:t>
            </a:r>
          </a:p>
          <a:p>
            <a:pPr algn="ctr"/>
            <a:endParaRPr lang="en-US" sz="1400" i="1" dirty="0">
              <a:solidFill>
                <a:srgbClr val="18453B"/>
              </a:solidFill>
              <a:latin typeface="Metropolis" panose="00000500000000000000" pitchFamily="50" charset="0"/>
            </a:endParaRPr>
          </a:p>
        </p:txBody>
      </p:sp>
      <p:pic>
        <p:nvPicPr>
          <p:cNvPr id="23" name="Picture 22">
            <a:extLst>
              <a:ext uri="{FF2B5EF4-FFF2-40B4-BE49-F238E27FC236}">
                <a16:creationId xmlns:a16="http://schemas.microsoft.com/office/drawing/2014/main" id="{A5411C34-F248-8FA5-4281-2050ABE66B54}"/>
              </a:ext>
            </a:extLst>
          </p:cNvPr>
          <p:cNvPicPr>
            <a:picLocks noChangeAspect="1"/>
          </p:cNvPicPr>
          <p:nvPr/>
        </p:nvPicPr>
        <p:blipFill>
          <a:blip r:embed="rId6"/>
          <a:stretch>
            <a:fillRect/>
          </a:stretch>
        </p:blipFill>
        <p:spPr>
          <a:xfrm>
            <a:off x="5220729" y="7575915"/>
            <a:ext cx="2357275" cy="1615791"/>
          </a:xfrm>
          <a:prstGeom prst="rect">
            <a:avLst/>
          </a:prstGeom>
        </p:spPr>
      </p:pic>
      <p:sp>
        <p:nvSpPr>
          <p:cNvPr id="24" name="TextBox 23">
            <a:extLst>
              <a:ext uri="{FF2B5EF4-FFF2-40B4-BE49-F238E27FC236}">
                <a16:creationId xmlns:a16="http://schemas.microsoft.com/office/drawing/2014/main" id="{3004ADC1-10D3-E3EC-5BD4-2A5B4C81A078}"/>
              </a:ext>
            </a:extLst>
          </p:cNvPr>
          <p:cNvSpPr txBox="1"/>
          <p:nvPr/>
        </p:nvSpPr>
        <p:spPr>
          <a:xfrm>
            <a:off x="5298744" y="7906758"/>
            <a:ext cx="2241348" cy="954107"/>
          </a:xfrm>
          <a:prstGeom prst="rect">
            <a:avLst/>
          </a:prstGeom>
          <a:noFill/>
        </p:spPr>
        <p:txBody>
          <a:bodyPr wrap="square" rtlCol="0">
            <a:spAutoFit/>
          </a:bodyPr>
          <a:lstStyle/>
          <a:p>
            <a:pPr algn="ctr"/>
            <a:r>
              <a:rPr lang="en-US" sz="1400" b="1" i="1" dirty="0">
                <a:solidFill>
                  <a:srgbClr val="18453B"/>
                </a:solidFill>
                <a:latin typeface="Metropolis" panose="00000500000000000000" pitchFamily="50" charset="0"/>
              </a:rPr>
              <a:t>9</a:t>
            </a:r>
            <a:r>
              <a:rPr lang="en-US" sz="1400" b="1" i="1" dirty="0">
                <a:solidFill>
                  <a:srgbClr val="18453B"/>
                </a:solidFill>
                <a:latin typeface="Metropolis Thin" panose="00000200000000000000" pitchFamily="50" charset="0"/>
              </a:rPr>
              <a:t> area farms representing nearly </a:t>
            </a:r>
          </a:p>
          <a:p>
            <a:pPr algn="ctr"/>
            <a:r>
              <a:rPr lang="en-US" sz="1400" b="1" i="1" dirty="0">
                <a:solidFill>
                  <a:srgbClr val="18453B"/>
                </a:solidFill>
                <a:latin typeface="Metropolis" panose="00000500000000000000" pitchFamily="50" charset="0"/>
              </a:rPr>
              <a:t>$5 million </a:t>
            </a:r>
            <a:r>
              <a:rPr lang="en-US" sz="1400" b="1" i="1" dirty="0">
                <a:solidFill>
                  <a:srgbClr val="18453B"/>
                </a:solidFill>
                <a:latin typeface="Metropolis Thin" panose="00000200000000000000" pitchFamily="50" charset="0"/>
              </a:rPr>
              <a:t>in revenue in 2024</a:t>
            </a:r>
          </a:p>
        </p:txBody>
      </p:sp>
      <p:pic>
        <p:nvPicPr>
          <p:cNvPr id="20" name="Picture 19">
            <a:extLst>
              <a:ext uri="{FF2B5EF4-FFF2-40B4-BE49-F238E27FC236}">
                <a16:creationId xmlns:a16="http://schemas.microsoft.com/office/drawing/2014/main" id="{1D0318CA-EB32-1A37-17FD-55D0B29D862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857601" y="2631559"/>
            <a:ext cx="2141346" cy="1606009"/>
          </a:xfrm>
          <a:prstGeom prst="rect">
            <a:avLst/>
          </a:prstGeom>
          <a:ln w="28575">
            <a:noFill/>
          </a:ln>
        </p:spPr>
      </p:pic>
      <p:pic>
        <p:nvPicPr>
          <p:cNvPr id="18" name="Picture 17">
            <a:extLst>
              <a:ext uri="{FF2B5EF4-FFF2-40B4-BE49-F238E27FC236}">
                <a16:creationId xmlns:a16="http://schemas.microsoft.com/office/drawing/2014/main" id="{3A13CB34-B3D6-4FC6-A7DC-355B6587AD6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92376" y="2584844"/>
            <a:ext cx="2454085" cy="1840565"/>
          </a:xfrm>
          <a:prstGeom prst="rect">
            <a:avLst/>
          </a:prstGeom>
          <a:ln w="28575">
            <a:noFill/>
          </a:ln>
        </p:spPr>
      </p:pic>
      <p:grpSp>
        <p:nvGrpSpPr>
          <p:cNvPr id="1046" name="object 65">
            <a:extLst>
              <a:ext uri="{FF2B5EF4-FFF2-40B4-BE49-F238E27FC236}">
                <a16:creationId xmlns:a16="http://schemas.microsoft.com/office/drawing/2014/main" id="{33C6F367-16FB-C77A-52F3-4721C24F5A2E}"/>
              </a:ext>
            </a:extLst>
          </p:cNvPr>
          <p:cNvGrpSpPr/>
          <p:nvPr/>
        </p:nvGrpSpPr>
        <p:grpSpPr>
          <a:xfrm>
            <a:off x="5519571" y="7885926"/>
            <a:ext cx="263289" cy="249223"/>
            <a:chOff x="3868851" y="6306282"/>
            <a:chExt cx="532130" cy="503699"/>
          </a:xfrm>
        </p:grpSpPr>
        <p:sp>
          <p:nvSpPr>
            <p:cNvPr id="1047" name="object 66">
              <a:extLst>
                <a:ext uri="{FF2B5EF4-FFF2-40B4-BE49-F238E27FC236}">
                  <a16:creationId xmlns:a16="http://schemas.microsoft.com/office/drawing/2014/main" id="{A9A1F373-0175-9C67-D973-7BC88FAD9C30}"/>
                </a:ext>
              </a:extLst>
            </p:cNvPr>
            <p:cNvSpPr/>
            <p:nvPr/>
          </p:nvSpPr>
          <p:spPr>
            <a:xfrm>
              <a:off x="3924852" y="6355322"/>
              <a:ext cx="422275" cy="454659"/>
            </a:xfrm>
            <a:custGeom>
              <a:avLst/>
              <a:gdLst/>
              <a:ahLst/>
              <a:cxnLst/>
              <a:rect l="l" t="t" r="r" b="b"/>
              <a:pathLst>
                <a:path w="422275" h="454659">
                  <a:moveTo>
                    <a:pt x="210629" y="0"/>
                  </a:moveTo>
                  <a:lnTo>
                    <a:pt x="74561" y="65151"/>
                  </a:lnTo>
                  <a:lnTo>
                    <a:pt x="0" y="217538"/>
                  </a:lnTo>
                  <a:lnTo>
                    <a:pt x="0" y="454126"/>
                  </a:lnTo>
                  <a:lnTo>
                    <a:pt x="97929" y="454126"/>
                  </a:lnTo>
                  <a:lnTo>
                    <a:pt x="97929" y="207149"/>
                  </a:lnTo>
                  <a:lnTo>
                    <a:pt x="416894" y="207149"/>
                  </a:lnTo>
                  <a:lnTo>
                    <a:pt x="388625" y="150418"/>
                  </a:lnTo>
                  <a:lnTo>
                    <a:pt x="207187" y="150418"/>
                  </a:lnTo>
                  <a:lnTo>
                    <a:pt x="179895" y="137705"/>
                  </a:lnTo>
                  <a:lnTo>
                    <a:pt x="169938" y="111666"/>
                  </a:lnTo>
                  <a:lnTo>
                    <a:pt x="177412" y="84723"/>
                  </a:lnTo>
                  <a:lnTo>
                    <a:pt x="202260" y="69227"/>
                  </a:lnTo>
                  <a:lnTo>
                    <a:pt x="348166" y="69227"/>
                  </a:lnTo>
                  <a:lnTo>
                    <a:pt x="345046" y="62966"/>
                  </a:lnTo>
                  <a:lnTo>
                    <a:pt x="210629" y="0"/>
                  </a:lnTo>
                  <a:close/>
                </a:path>
                <a:path w="422275" h="454659">
                  <a:moveTo>
                    <a:pt x="416894" y="207149"/>
                  </a:moveTo>
                  <a:lnTo>
                    <a:pt x="324129" y="207149"/>
                  </a:lnTo>
                  <a:lnTo>
                    <a:pt x="324129" y="454126"/>
                  </a:lnTo>
                  <a:lnTo>
                    <a:pt x="422071" y="454126"/>
                  </a:lnTo>
                  <a:lnTo>
                    <a:pt x="422071" y="217538"/>
                  </a:lnTo>
                  <a:lnTo>
                    <a:pt x="416894" y="207149"/>
                  </a:lnTo>
                  <a:close/>
                </a:path>
                <a:path w="422275" h="454659">
                  <a:moveTo>
                    <a:pt x="348166" y="69227"/>
                  </a:moveTo>
                  <a:lnTo>
                    <a:pt x="202260" y="69227"/>
                  </a:lnTo>
                  <a:lnTo>
                    <a:pt x="237998" y="77990"/>
                  </a:lnTo>
                  <a:lnTo>
                    <a:pt x="251539" y="107189"/>
                  </a:lnTo>
                  <a:lnTo>
                    <a:pt x="241672" y="137705"/>
                  </a:lnTo>
                  <a:lnTo>
                    <a:pt x="207187" y="150418"/>
                  </a:lnTo>
                  <a:lnTo>
                    <a:pt x="388625" y="150418"/>
                  </a:lnTo>
                  <a:lnTo>
                    <a:pt x="348166" y="69227"/>
                  </a:lnTo>
                  <a:close/>
                </a:path>
              </a:pathLst>
            </a:custGeom>
            <a:solidFill>
              <a:srgbClr val="7BBD00"/>
            </a:solidFill>
          </p:spPr>
          <p:txBody>
            <a:bodyPr wrap="square" lIns="0" tIns="0" rIns="0" bIns="0" rtlCol="0"/>
            <a:lstStyle/>
            <a:p>
              <a:endParaRPr dirty="0"/>
            </a:p>
          </p:txBody>
        </p:sp>
        <p:sp>
          <p:nvSpPr>
            <p:cNvPr id="1048" name="object 67">
              <a:extLst>
                <a:ext uri="{FF2B5EF4-FFF2-40B4-BE49-F238E27FC236}">
                  <a16:creationId xmlns:a16="http://schemas.microsoft.com/office/drawing/2014/main" id="{3431A7BC-53DA-FBFE-250D-29CA94610E88}"/>
                </a:ext>
              </a:extLst>
            </p:cNvPr>
            <p:cNvSpPr/>
            <p:nvPr/>
          </p:nvSpPr>
          <p:spPr>
            <a:xfrm>
              <a:off x="3868851" y="6306282"/>
              <a:ext cx="532130" cy="281940"/>
            </a:xfrm>
            <a:custGeom>
              <a:avLst/>
              <a:gdLst/>
              <a:ahLst/>
              <a:cxnLst/>
              <a:rect l="l" t="t" r="r" b="b"/>
              <a:pathLst>
                <a:path w="532129" h="281940">
                  <a:moveTo>
                    <a:pt x="264883" y="0"/>
                  </a:moveTo>
                  <a:lnTo>
                    <a:pt x="95580" y="81876"/>
                  </a:lnTo>
                  <a:lnTo>
                    <a:pt x="0" y="280403"/>
                  </a:lnTo>
                  <a:lnTo>
                    <a:pt x="29209" y="279311"/>
                  </a:lnTo>
                  <a:lnTo>
                    <a:pt x="117728" y="99186"/>
                  </a:lnTo>
                  <a:lnTo>
                    <a:pt x="267068" y="28625"/>
                  </a:lnTo>
                  <a:lnTo>
                    <a:pt x="415035" y="98158"/>
                  </a:lnTo>
                  <a:lnTo>
                    <a:pt x="504101" y="281203"/>
                  </a:lnTo>
                  <a:lnTo>
                    <a:pt x="531698" y="281571"/>
                  </a:lnTo>
                  <a:lnTo>
                    <a:pt x="438505" y="81851"/>
                  </a:lnTo>
                  <a:lnTo>
                    <a:pt x="264883" y="0"/>
                  </a:lnTo>
                  <a:close/>
                </a:path>
              </a:pathLst>
            </a:custGeom>
            <a:solidFill>
              <a:srgbClr val="004F38"/>
            </a:solidFill>
          </p:spPr>
          <p:txBody>
            <a:bodyPr wrap="square" lIns="0" tIns="0" rIns="0" bIns="0" rtlCol="0"/>
            <a:lstStyle/>
            <a:p>
              <a:endParaRPr dirty="0"/>
            </a:p>
          </p:txBody>
        </p:sp>
        <p:pic>
          <p:nvPicPr>
            <p:cNvPr id="1049" name="object 68">
              <a:extLst>
                <a:ext uri="{FF2B5EF4-FFF2-40B4-BE49-F238E27FC236}">
                  <a16:creationId xmlns:a16="http://schemas.microsoft.com/office/drawing/2014/main" id="{1B467F45-9014-EE63-ED84-D2B263CBEFC9}"/>
                </a:ext>
              </a:extLst>
            </p:cNvPr>
            <p:cNvPicPr/>
            <p:nvPr/>
          </p:nvPicPr>
          <p:blipFill>
            <a:blip r:embed="rId9" cstate="print">
              <a:biLevel thresh="50000"/>
            </a:blip>
            <a:stretch>
              <a:fillRect/>
            </a:stretch>
          </p:blipFill>
          <p:spPr>
            <a:xfrm>
              <a:off x="4041444" y="6580938"/>
              <a:ext cx="188885" cy="228507"/>
            </a:xfrm>
            <a:prstGeom prst="rect">
              <a:avLst/>
            </a:prstGeom>
          </p:spPr>
        </p:pic>
        <p:sp>
          <p:nvSpPr>
            <p:cNvPr id="1050" name="object 69">
              <a:extLst>
                <a:ext uri="{FF2B5EF4-FFF2-40B4-BE49-F238E27FC236}">
                  <a16:creationId xmlns:a16="http://schemas.microsoft.com/office/drawing/2014/main" id="{34E16BFC-D41D-B9A6-FCBF-A1D8A24502B5}"/>
                </a:ext>
              </a:extLst>
            </p:cNvPr>
            <p:cNvSpPr/>
            <p:nvPr/>
          </p:nvSpPr>
          <p:spPr>
            <a:xfrm>
              <a:off x="4113325" y="6442890"/>
              <a:ext cx="45085" cy="45085"/>
            </a:xfrm>
            <a:custGeom>
              <a:avLst/>
              <a:gdLst/>
              <a:ahLst/>
              <a:cxnLst/>
              <a:rect l="l" t="t" r="r" b="b"/>
              <a:pathLst>
                <a:path w="45085" h="45085">
                  <a:moveTo>
                    <a:pt x="16095" y="0"/>
                  </a:moveTo>
                  <a:lnTo>
                    <a:pt x="3775" y="8925"/>
                  </a:lnTo>
                  <a:lnTo>
                    <a:pt x="0" y="24036"/>
                  </a:lnTo>
                  <a:lnTo>
                    <a:pt x="5885" y="38263"/>
                  </a:lnTo>
                  <a:lnTo>
                    <a:pt x="22547" y="44538"/>
                  </a:lnTo>
                  <a:lnTo>
                    <a:pt x="39861" y="36474"/>
                  </a:lnTo>
                  <a:lnTo>
                    <a:pt x="44472" y="19388"/>
                  </a:lnTo>
                  <a:lnTo>
                    <a:pt x="36507" y="3742"/>
                  </a:lnTo>
                  <a:lnTo>
                    <a:pt x="16095" y="0"/>
                  </a:lnTo>
                  <a:close/>
                </a:path>
              </a:pathLst>
            </a:custGeom>
            <a:solidFill>
              <a:schemeClr val="tx1"/>
            </a:solidFill>
          </p:spPr>
          <p:txBody>
            <a:bodyPr wrap="square" lIns="0" tIns="0" rIns="0" bIns="0" rtlCol="0"/>
            <a:lstStyle/>
            <a:p>
              <a:endParaRPr dirty="0"/>
            </a:p>
          </p:txBody>
        </p:sp>
      </p:grpSp>
      <p:sp>
        <p:nvSpPr>
          <p:cNvPr id="3" name="object 7">
            <a:extLst>
              <a:ext uri="{FF2B5EF4-FFF2-40B4-BE49-F238E27FC236}">
                <a16:creationId xmlns:a16="http://schemas.microsoft.com/office/drawing/2014/main" id="{807784E2-2526-5337-7951-265ABF4D9DB3}"/>
              </a:ext>
            </a:extLst>
          </p:cNvPr>
          <p:cNvSpPr/>
          <p:nvPr/>
        </p:nvSpPr>
        <p:spPr>
          <a:xfrm>
            <a:off x="1424629" y="9653991"/>
            <a:ext cx="692229" cy="211177"/>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spTree>
    <p:extLst>
      <p:ext uri="{BB962C8B-B14F-4D97-AF65-F5344CB8AC3E}">
        <p14:creationId xmlns:p14="http://schemas.microsoft.com/office/powerpoint/2010/main" val="993091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A48E97-5736-0BFC-8783-3DFBD59A200A}"/>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40A2FBFC-6257-FC73-9A36-A89BFF6B92C8}"/>
              </a:ext>
            </a:extLst>
          </p:cNvPr>
          <p:cNvSpPr txBox="1"/>
          <p:nvPr/>
        </p:nvSpPr>
        <p:spPr>
          <a:xfrm>
            <a:off x="148523" y="3644325"/>
            <a:ext cx="7416102" cy="5850319"/>
          </a:xfrm>
          <a:prstGeom prst="rect">
            <a:avLst/>
          </a:prstGeom>
          <a:noFill/>
        </p:spPr>
        <p:txBody>
          <a:bodyPr wrap="square" numCol="3" spcCol="182880" rtlCol="0">
            <a:spAutoFit/>
          </a:bodyPr>
          <a:lstStyle/>
          <a:p>
            <a:r>
              <a:rPr lang="en-US" sz="1400" dirty="0">
                <a:solidFill>
                  <a:srgbClr val="18453B"/>
                </a:solidFill>
                <a:latin typeface="Metropolis Medium" panose="00000600000000000000" pitchFamily="50" charset="0"/>
                <a:cs typeface="Gotham Bold"/>
              </a:rPr>
              <a:t>FARM STRESS &amp; AGRABILITY</a:t>
            </a:r>
          </a:p>
          <a:p>
            <a:pPr>
              <a:lnSpc>
                <a:spcPts val="600"/>
              </a:lnSpc>
            </a:pPr>
            <a:endParaRPr lang="en-US" sz="2800" b="1" dirty="0">
              <a:solidFill>
                <a:srgbClr val="18453B"/>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Michigan AgrAbility empowers individuals in the agricultural industry to continue working despite injury, illness, or disability. The program’s mission is to enhance quality of life for farmers, ranchers, and other agricultural workers with disabilities, so that they, their families, and their communities continue to succeed in rural America. In 2024, the program served 212 clients and reached 7,725 people through workshops and trainings, with 428 direct interactions across the state. </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Michigan Rehabilitation Services (MRS) supported clients by providing $368,590 in funding for assistive technology projects, benefiting 23 farm clients. Community partnerships also played a vital role—Alpha Gamma Rho’s (AGR) Tau Chapter at MSU contributed $37,000 in 2024, surpassing $150,000 in total donations since 2013. Its February Beef Preview event continues to be a major fundraiser, directly supporting technology solutions for small farms and independent growers.</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AgrAbility also collaborated with MSU’s College of Engineering for Design Day. In Spring 2024, students created a portable swarm trap hive lifter for a disabled veteran beekeeper and Heroes to Hives instructor. In the fall, they developed a mechanized kneeler cart for a client with severe foot pain to tend rows of low growing plants, which won the Edison Award for Best Design Project. Free downloadable design plans for both projects are available at </a:t>
            </a:r>
            <a:r>
              <a:rPr lang="en-US" sz="1050" dirty="0">
                <a:solidFill>
                  <a:schemeClr val="accent1"/>
                </a:solidFill>
                <a:latin typeface="Metropolis" panose="00000500000000000000" pitchFamily="50" charset="0"/>
                <a:cs typeface="Gotham Bold"/>
                <a:hlinkClick r:id="rId2">
                  <a:extLst>
                    <a:ext uri="{A12FA001-AC4F-418D-AE19-62706E023703}">
                      <ahyp:hlinkClr xmlns:ahyp="http://schemas.microsoft.com/office/drawing/2018/hyperlinkcolor" val="tx"/>
                    </a:ext>
                  </a:extLst>
                </a:hlinkClick>
              </a:rPr>
              <a:t>www.canr.msu.edu/agrability</a:t>
            </a:r>
            <a:r>
              <a:rPr lang="en-US" sz="1050" dirty="0">
                <a:solidFill>
                  <a:schemeClr val="tx1"/>
                </a:solidFill>
                <a:latin typeface="Metropolis" panose="00000500000000000000" pitchFamily="50" charset="0"/>
                <a:cs typeface="Gotham Bold"/>
              </a:rPr>
              <a:t>.</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In July, AgrAbility hosted a Regional Training Workshop in Ann Arbor with national staff and 44 participants from across the U.S. and beyond. This hands-on event strengthened the broader AgrAbility network and promoted greater understanding of assistive technology in agriculture.</a:t>
            </a: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050" dirty="0">
              <a:solidFill>
                <a:schemeClr val="tx1"/>
              </a:solidFill>
              <a:latin typeface="Metropolis" panose="00000500000000000000" pitchFamily="50" charset="0"/>
              <a:cs typeface="Gotham Bold"/>
            </a:endParaRPr>
          </a:p>
          <a:p>
            <a:pPr algn="just"/>
            <a:endParaRPr lang="en-US" sz="1200" b="1" dirty="0">
              <a:solidFill>
                <a:srgbClr val="18453B"/>
              </a:solidFill>
              <a:latin typeface="Metropolis" panose="00000500000000000000" pitchFamily="50" charset="0"/>
              <a:cs typeface="Gotham Bold"/>
            </a:endParaRPr>
          </a:p>
          <a:p>
            <a:pPr algn="just"/>
            <a:r>
              <a:rPr lang="en-US" sz="1200" dirty="0">
                <a:solidFill>
                  <a:srgbClr val="18453B"/>
                </a:solidFill>
                <a:latin typeface="Metropolis Medium" panose="00000600000000000000" pitchFamily="50" charset="0"/>
                <a:cs typeface="Gotham Bold"/>
              </a:rPr>
              <a:t>Managing Farm Stress at MSU Extension </a:t>
            </a:r>
          </a:p>
          <a:p>
            <a:pPr algn="just">
              <a:lnSpc>
                <a:spcPts val="600"/>
              </a:lnSpc>
            </a:pPr>
            <a:endParaRPr lang="en-US" sz="1050" b="1" dirty="0">
              <a:solidFill>
                <a:srgbClr val="18453B"/>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Farming is inherently demanding. From job-related injuries to volatile commodity prices, Michigan’s agricultural community faces significant stress. Whether stemming from financial pressures or everyday hardships, MSU Extension is here to help. </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In 2024, our Managing Farm Stress team delivered 45 programs reaching 1,992 people—more than double any year outside of 2023. This marks a 131% increase from 2022, highlighting the program’s growing reach and effectiveness.</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A major milestone this year was the creation of the MSU Farm Stress Endowment, approved by the Board of Trustees in December 2024. With seed funding from Cherry Republic, this endowment ensures long-term support for Michigan’s agricultural community. </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We also continue to offer free counseling with farm-informed therapists and financial assistance for those in Michigan Agriculture, Forestry, and Fisheries. Learn more or access support at: </a:t>
            </a:r>
            <a:r>
              <a:rPr lang="en-US" sz="1050" dirty="0">
                <a:solidFill>
                  <a:schemeClr val="accent1"/>
                </a:solidFill>
                <a:latin typeface="Metropolis" panose="00000500000000000000" pitchFamily="50" charset="0"/>
                <a:cs typeface="Gotham Bold"/>
                <a:hlinkClick r:id="rId3">
                  <a:extLst>
                    <a:ext uri="{A12FA001-AC4F-418D-AE19-62706E023703}">
                      <ahyp:hlinkClr xmlns:ahyp="http://schemas.microsoft.com/office/drawing/2018/hyperlinkcolor" val="tx"/>
                    </a:ext>
                  </a:extLst>
                </a:hlinkClick>
              </a:rPr>
              <a:t>https://www.canr.msu.edu/managing_farm_stress/teletherapy-program</a:t>
            </a:r>
            <a:r>
              <a:rPr lang="en-US" sz="1050" dirty="0">
                <a:solidFill>
                  <a:schemeClr val="accent1"/>
                </a:solidFill>
                <a:latin typeface="Metropolis" panose="00000500000000000000" pitchFamily="50" charset="0"/>
                <a:cs typeface="Gotham Bold"/>
              </a:rPr>
              <a:t> </a:t>
            </a:r>
          </a:p>
          <a:p>
            <a:pPr algn="just">
              <a:lnSpc>
                <a:spcPts val="600"/>
              </a:lnSpc>
            </a:pPr>
            <a:endParaRPr lang="en-US" sz="1050" dirty="0">
              <a:solidFill>
                <a:schemeClr val="tx1"/>
              </a:solidFill>
              <a:latin typeface="Metropolis" panose="00000500000000000000" pitchFamily="50" charset="0"/>
              <a:cs typeface="Gotham Bold"/>
            </a:endParaRPr>
          </a:p>
          <a:p>
            <a:pPr algn="just"/>
            <a:r>
              <a:rPr lang="en-US" sz="1050" dirty="0">
                <a:solidFill>
                  <a:schemeClr val="tx1"/>
                </a:solidFill>
                <a:latin typeface="Metropolis" panose="00000500000000000000" pitchFamily="50" charset="0"/>
                <a:cs typeface="Gotham Bold"/>
              </a:rPr>
              <a:t>Farming is tough, but you don’t have to do it alone. MSU Extension stands by our farmers and is ready to support you.</a:t>
            </a:r>
          </a:p>
          <a:p>
            <a:endParaRPr lang="en-US" dirty="0"/>
          </a:p>
        </p:txBody>
      </p:sp>
      <p:sp>
        <p:nvSpPr>
          <p:cNvPr id="2" name="object 2">
            <a:extLst>
              <a:ext uri="{FF2B5EF4-FFF2-40B4-BE49-F238E27FC236}">
                <a16:creationId xmlns:a16="http://schemas.microsoft.com/office/drawing/2014/main" id="{90AB8709-CDCF-40FC-61F9-EE2D8DFBB113}"/>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A857865B-DC93-07B5-C929-DB3FEEA9F333}"/>
              </a:ext>
            </a:extLst>
          </p:cNvPr>
          <p:cNvGrpSpPr/>
          <p:nvPr/>
        </p:nvGrpSpPr>
        <p:grpSpPr>
          <a:xfrm>
            <a:off x="0" y="9451181"/>
            <a:ext cx="7772400" cy="607219"/>
            <a:chOff x="0" y="8572500"/>
            <a:chExt cx="7315200" cy="571500"/>
          </a:xfrm>
          <a:solidFill>
            <a:srgbClr val="18453B"/>
          </a:solidFill>
        </p:grpSpPr>
        <p:sp>
          <p:nvSpPr>
            <p:cNvPr id="5" name="object 5">
              <a:extLst>
                <a:ext uri="{FF2B5EF4-FFF2-40B4-BE49-F238E27FC236}">
                  <a16:creationId xmlns:a16="http://schemas.microsoft.com/office/drawing/2014/main" id="{8E49DD0E-C41C-6057-930C-B038B75F56B7}"/>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grpFill/>
          </p:spPr>
          <p:txBody>
            <a:bodyPr wrap="square" lIns="0" tIns="0" rIns="0" bIns="0" rtlCol="0"/>
            <a:lstStyle/>
            <a:p>
              <a:endParaRPr dirty="0"/>
            </a:p>
          </p:txBody>
        </p:sp>
        <p:pic>
          <p:nvPicPr>
            <p:cNvPr id="6" name="object 6">
              <a:extLst>
                <a:ext uri="{FF2B5EF4-FFF2-40B4-BE49-F238E27FC236}">
                  <a16:creationId xmlns:a16="http://schemas.microsoft.com/office/drawing/2014/main" id="{E085B41F-09CA-BFD2-6FA0-150BE3660D13}"/>
                </a:ext>
              </a:extLst>
            </p:cNvPr>
            <p:cNvPicPr/>
            <p:nvPr/>
          </p:nvPicPr>
          <p:blipFill>
            <a:blip r:embed="rId4" cstate="print"/>
            <a:stretch>
              <a:fillRect/>
            </a:stretch>
          </p:blipFill>
          <p:spPr>
            <a:xfrm>
              <a:off x="454685" y="8774692"/>
              <a:ext cx="825157" cy="175760"/>
            </a:xfrm>
            <a:prstGeom prst="rect">
              <a:avLst/>
            </a:prstGeom>
            <a:grpFill/>
          </p:spPr>
        </p:pic>
        <p:sp>
          <p:nvSpPr>
            <p:cNvPr id="7" name="object 7">
              <a:extLst>
                <a:ext uri="{FF2B5EF4-FFF2-40B4-BE49-F238E27FC236}">
                  <a16:creationId xmlns:a16="http://schemas.microsoft.com/office/drawing/2014/main" id="{76523FBA-30ED-DFF2-B11B-DFC1E5976BF2}"/>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grp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AB748D31-9C2E-B5FE-1451-E5C30865294D}"/>
              </a:ext>
            </a:extLst>
          </p:cNvPr>
          <p:cNvSpPr txBox="1"/>
          <p:nvPr/>
        </p:nvSpPr>
        <p:spPr>
          <a:xfrm>
            <a:off x="4509476" y="572016"/>
            <a:ext cx="3066193"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AGRICULTURE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DE0C481E-7141-3424-F7E8-36C2BB21986D}"/>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4</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6BC18BE4-8FF9-E141-2440-C2594DDF4D1D}"/>
              </a:ext>
            </a:extLst>
          </p:cNvPr>
          <p:cNvSpPr txBox="1"/>
          <p:nvPr/>
        </p:nvSpPr>
        <p:spPr>
          <a:xfrm>
            <a:off x="0" y="167677"/>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SUPPORTING AGRICULTURE AND AGRIBUSINESS</a:t>
            </a:r>
          </a:p>
        </p:txBody>
      </p:sp>
      <p:pic>
        <p:nvPicPr>
          <p:cNvPr id="23" name="Picture 22">
            <a:extLst>
              <a:ext uri="{FF2B5EF4-FFF2-40B4-BE49-F238E27FC236}">
                <a16:creationId xmlns:a16="http://schemas.microsoft.com/office/drawing/2014/main" id="{6294FC57-6FA8-DE37-6222-A26EF5431A74}"/>
              </a:ext>
            </a:extLst>
          </p:cNvPr>
          <p:cNvPicPr>
            <a:picLocks noChangeAspect="1"/>
          </p:cNvPicPr>
          <p:nvPr/>
        </p:nvPicPr>
        <p:blipFill>
          <a:blip r:embed="rId5"/>
          <a:stretch>
            <a:fillRect/>
          </a:stretch>
        </p:blipFill>
        <p:spPr>
          <a:xfrm>
            <a:off x="2698334" y="6874032"/>
            <a:ext cx="2286000" cy="1279125"/>
          </a:xfrm>
          <a:prstGeom prst="rect">
            <a:avLst/>
          </a:prstGeom>
          <a:solidFill>
            <a:schemeClr val="bg1">
              <a:alpha val="93000"/>
            </a:schemeClr>
          </a:solidFill>
        </p:spPr>
      </p:pic>
      <p:grpSp>
        <p:nvGrpSpPr>
          <p:cNvPr id="1037" name="Group 1036">
            <a:extLst>
              <a:ext uri="{FF2B5EF4-FFF2-40B4-BE49-F238E27FC236}">
                <a16:creationId xmlns:a16="http://schemas.microsoft.com/office/drawing/2014/main" id="{D93E07C4-4176-41F9-8C8F-A9AE01F26951}"/>
              </a:ext>
            </a:extLst>
          </p:cNvPr>
          <p:cNvGrpSpPr/>
          <p:nvPr/>
        </p:nvGrpSpPr>
        <p:grpSpPr>
          <a:xfrm>
            <a:off x="2998374" y="7738793"/>
            <a:ext cx="275355" cy="260901"/>
            <a:chOff x="457200" y="1723371"/>
            <a:chExt cx="542724" cy="557083"/>
          </a:xfrm>
        </p:grpSpPr>
        <p:grpSp>
          <p:nvGrpSpPr>
            <p:cNvPr id="1038" name="object 25">
              <a:extLst>
                <a:ext uri="{FF2B5EF4-FFF2-40B4-BE49-F238E27FC236}">
                  <a16:creationId xmlns:a16="http://schemas.microsoft.com/office/drawing/2014/main" id="{13882156-AF9A-551B-2D46-4B331066A0D0}"/>
                </a:ext>
              </a:extLst>
            </p:cNvPr>
            <p:cNvGrpSpPr/>
            <p:nvPr/>
          </p:nvGrpSpPr>
          <p:grpSpPr>
            <a:xfrm>
              <a:off x="457200" y="1723371"/>
              <a:ext cx="542724" cy="557083"/>
              <a:chOff x="457200" y="1723370"/>
              <a:chExt cx="542724" cy="557082"/>
            </a:xfrm>
          </p:grpSpPr>
          <p:sp>
            <p:nvSpPr>
              <p:cNvPr id="1040" name="object 27">
                <a:extLst>
                  <a:ext uri="{FF2B5EF4-FFF2-40B4-BE49-F238E27FC236}">
                    <a16:creationId xmlns:a16="http://schemas.microsoft.com/office/drawing/2014/main" id="{FA8928A2-96FC-7255-E8A0-B07206A50D3A}"/>
                  </a:ext>
                </a:extLst>
              </p:cNvPr>
              <p:cNvSpPr/>
              <p:nvPr/>
            </p:nvSpPr>
            <p:spPr>
              <a:xfrm>
                <a:off x="625434" y="1931202"/>
                <a:ext cx="206375" cy="349250"/>
              </a:xfrm>
              <a:custGeom>
                <a:avLst/>
                <a:gdLst/>
                <a:ahLst/>
                <a:cxnLst/>
                <a:rect l="l" t="t" r="r" b="b"/>
                <a:pathLst>
                  <a:path w="206375" h="349250">
                    <a:moveTo>
                      <a:pt x="153314" y="0"/>
                    </a:moveTo>
                    <a:lnTo>
                      <a:pt x="52882" y="0"/>
                    </a:lnTo>
                    <a:lnTo>
                      <a:pt x="32296" y="4155"/>
                    </a:lnTo>
                    <a:lnTo>
                      <a:pt x="15487" y="15486"/>
                    </a:lnTo>
                    <a:lnTo>
                      <a:pt x="4155" y="32291"/>
                    </a:lnTo>
                    <a:lnTo>
                      <a:pt x="0" y="52870"/>
                    </a:lnTo>
                    <a:lnTo>
                      <a:pt x="0" y="165620"/>
                    </a:lnTo>
                    <a:lnTo>
                      <a:pt x="2077" y="175906"/>
                    </a:lnTo>
                    <a:lnTo>
                      <a:pt x="7743" y="184307"/>
                    </a:lnTo>
                    <a:lnTo>
                      <a:pt x="16148" y="189971"/>
                    </a:lnTo>
                    <a:lnTo>
                      <a:pt x="26441" y="192049"/>
                    </a:lnTo>
                    <a:lnTo>
                      <a:pt x="34175" y="192049"/>
                    </a:lnTo>
                    <a:lnTo>
                      <a:pt x="41135" y="188722"/>
                    </a:lnTo>
                    <a:lnTo>
                      <a:pt x="45973" y="183426"/>
                    </a:lnTo>
                    <a:lnTo>
                      <a:pt x="45973" y="320382"/>
                    </a:lnTo>
                    <a:lnTo>
                      <a:pt x="48218" y="331500"/>
                    </a:lnTo>
                    <a:lnTo>
                      <a:pt x="54340" y="340579"/>
                    </a:lnTo>
                    <a:lnTo>
                      <a:pt x="63419" y="346700"/>
                    </a:lnTo>
                    <a:lnTo>
                      <a:pt x="74536" y="348945"/>
                    </a:lnTo>
                    <a:lnTo>
                      <a:pt x="131660" y="348945"/>
                    </a:lnTo>
                    <a:lnTo>
                      <a:pt x="142778" y="346700"/>
                    </a:lnTo>
                    <a:lnTo>
                      <a:pt x="151857" y="340579"/>
                    </a:lnTo>
                    <a:lnTo>
                      <a:pt x="157978" y="331500"/>
                    </a:lnTo>
                    <a:lnTo>
                      <a:pt x="160223" y="320382"/>
                    </a:lnTo>
                    <a:lnTo>
                      <a:pt x="160223" y="183426"/>
                    </a:lnTo>
                    <a:lnTo>
                      <a:pt x="165049" y="188722"/>
                    </a:lnTo>
                    <a:lnTo>
                      <a:pt x="172008" y="192049"/>
                    </a:lnTo>
                    <a:lnTo>
                      <a:pt x="179755" y="192049"/>
                    </a:lnTo>
                    <a:lnTo>
                      <a:pt x="190041" y="189971"/>
                    </a:lnTo>
                    <a:lnTo>
                      <a:pt x="198442" y="184307"/>
                    </a:lnTo>
                    <a:lnTo>
                      <a:pt x="204107" y="175906"/>
                    </a:lnTo>
                    <a:lnTo>
                      <a:pt x="206184" y="165620"/>
                    </a:lnTo>
                    <a:lnTo>
                      <a:pt x="206184" y="52870"/>
                    </a:lnTo>
                    <a:lnTo>
                      <a:pt x="202029" y="32291"/>
                    </a:lnTo>
                    <a:lnTo>
                      <a:pt x="190698" y="15486"/>
                    </a:lnTo>
                    <a:lnTo>
                      <a:pt x="173892" y="4155"/>
                    </a:lnTo>
                    <a:lnTo>
                      <a:pt x="153314" y="0"/>
                    </a:lnTo>
                    <a:close/>
                  </a:path>
                </a:pathLst>
              </a:custGeom>
              <a:solidFill>
                <a:srgbClr val="7BBD00"/>
              </a:solidFill>
            </p:spPr>
            <p:txBody>
              <a:bodyPr wrap="square" lIns="0" tIns="0" rIns="0" bIns="0" rtlCol="0"/>
              <a:lstStyle/>
              <a:p>
                <a:endParaRPr dirty="0"/>
              </a:p>
            </p:txBody>
          </p:sp>
          <p:pic>
            <p:nvPicPr>
              <p:cNvPr id="1041" name="object 28">
                <a:extLst>
                  <a:ext uri="{FF2B5EF4-FFF2-40B4-BE49-F238E27FC236}">
                    <a16:creationId xmlns:a16="http://schemas.microsoft.com/office/drawing/2014/main" id="{D6C1140A-3340-303D-9907-59EBA57FC55E}"/>
                  </a:ext>
                </a:extLst>
              </p:cNvPr>
              <p:cNvPicPr/>
              <p:nvPr/>
            </p:nvPicPr>
            <p:blipFill>
              <a:blip r:embed="rId6" cstate="print"/>
              <a:stretch>
                <a:fillRect/>
              </a:stretch>
            </p:blipFill>
            <p:spPr>
              <a:xfrm>
                <a:off x="503624" y="1723370"/>
                <a:ext cx="113334" cy="141668"/>
              </a:xfrm>
              <a:prstGeom prst="rect">
                <a:avLst/>
              </a:prstGeom>
            </p:spPr>
          </p:pic>
          <p:sp>
            <p:nvSpPr>
              <p:cNvPr id="1042" name="object 29">
                <a:extLst>
                  <a:ext uri="{FF2B5EF4-FFF2-40B4-BE49-F238E27FC236}">
                    <a16:creationId xmlns:a16="http://schemas.microsoft.com/office/drawing/2014/main" id="{B76146CB-A94D-8E5D-5815-141643971C6E}"/>
                  </a:ext>
                </a:extLst>
              </p:cNvPr>
              <p:cNvSpPr/>
              <p:nvPr/>
            </p:nvSpPr>
            <p:spPr>
              <a:xfrm>
                <a:off x="457200" y="1884658"/>
                <a:ext cx="203200" cy="349250"/>
              </a:xfrm>
              <a:custGeom>
                <a:avLst/>
                <a:gdLst/>
                <a:ahLst/>
                <a:cxnLst/>
                <a:rect l="l" t="t" r="r" b="b"/>
                <a:pathLst>
                  <a:path w="203200" h="349250">
                    <a:moveTo>
                      <a:pt x="153314" y="0"/>
                    </a:moveTo>
                    <a:lnTo>
                      <a:pt x="52870" y="0"/>
                    </a:lnTo>
                    <a:lnTo>
                      <a:pt x="42213" y="1074"/>
                    </a:lnTo>
                    <a:lnTo>
                      <a:pt x="9027" y="23316"/>
                    </a:lnTo>
                    <a:lnTo>
                      <a:pt x="0" y="52882"/>
                    </a:lnTo>
                    <a:lnTo>
                      <a:pt x="0" y="165620"/>
                    </a:lnTo>
                    <a:lnTo>
                      <a:pt x="2077" y="175913"/>
                    </a:lnTo>
                    <a:lnTo>
                      <a:pt x="7743" y="184318"/>
                    </a:lnTo>
                    <a:lnTo>
                      <a:pt x="16148" y="189984"/>
                    </a:lnTo>
                    <a:lnTo>
                      <a:pt x="26441" y="192062"/>
                    </a:lnTo>
                    <a:lnTo>
                      <a:pt x="30302" y="192062"/>
                    </a:lnTo>
                    <a:lnTo>
                      <a:pt x="33985" y="191223"/>
                    </a:lnTo>
                    <a:lnTo>
                      <a:pt x="40601" y="188239"/>
                    </a:lnTo>
                    <a:lnTo>
                      <a:pt x="43548" y="186080"/>
                    </a:lnTo>
                    <a:lnTo>
                      <a:pt x="45973" y="183438"/>
                    </a:lnTo>
                    <a:lnTo>
                      <a:pt x="45973" y="320395"/>
                    </a:lnTo>
                    <a:lnTo>
                      <a:pt x="48218" y="331510"/>
                    </a:lnTo>
                    <a:lnTo>
                      <a:pt x="54338" y="340585"/>
                    </a:lnTo>
                    <a:lnTo>
                      <a:pt x="63413" y="346702"/>
                    </a:lnTo>
                    <a:lnTo>
                      <a:pt x="74523" y="348945"/>
                    </a:lnTo>
                    <a:lnTo>
                      <a:pt x="139534" y="348945"/>
                    </a:lnTo>
                    <a:lnTo>
                      <a:pt x="146685" y="345757"/>
                    </a:lnTo>
                    <a:lnTo>
                      <a:pt x="157010" y="335419"/>
                    </a:lnTo>
                    <a:lnTo>
                      <a:pt x="160210" y="328282"/>
                    </a:lnTo>
                    <a:lnTo>
                      <a:pt x="160210" y="233019"/>
                    </a:lnTo>
                    <a:lnTo>
                      <a:pt x="156514" y="226936"/>
                    </a:lnTo>
                    <a:lnTo>
                      <a:pt x="154381" y="219786"/>
                    </a:lnTo>
                    <a:lnTo>
                      <a:pt x="154381" y="99415"/>
                    </a:lnTo>
                    <a:lnTo>
                      <a:pt x="158048" y="77583"/>
                    </a:lnTo>
                    <a:lnTo>
                      <a:pt x="168224" y="58767"/>
                    </a:lnTo>
                    <a:lnTo>
                      <a:pt x="183667" y="44206"/>
                    </a:lnTo>
                    <a:lnTo>
                      <a:pt x="203136" y="35140"/>
                    </a:lnTo>
                    <a:lnTo>
                      <a:pt x="195507" y="21013"/>
                    </a:lnTo>
                    <a:lnTo>
                      <a:pt x="184107" y="9893"/>
                    </a:lnTo>
                    <a:lnTo>
                      <a:pt x="169766" y="2611"/>
                    </a:lnTo>
                    <a:lnTo>
                      <a:pt x="153314" y="0"/>
                    </a:lnTo>
                    <a:close/>
                  </a:path>
                </a:pathLst>
              </a:custGeom>
              <a:solidFill>
                <a:srgbClr val="004F38"/>
              </a:solidFill>
            </p:spPr>
            <p:txBody>
              <a:bodyPr wrap="square" lIns="0" tIns="0" rIns="0" bIns="0" rtlCol="0"/>
              <a:lstStyle/>
              <a:p>
                <a:endParaRPr dirty="0"/>
              </a:p>
            </p:txBody>
          </p:sp>
          <p:pic>
            <p:nvPicPr>
              <p:cNvPr id="1043" name="object 30">
                <a:extLst>
                  <a:ext uri="{FF2B5EF4-FFF2-40B4-BE49-F238E27FC236}">
                    <a16:creationId xmlns:a16="http://schemas.microsoft.com/office/drawing/2014/main" id="{D26EE5E3-DF50-70F4-17AA-9DD169C15995}"/>
                  </a:ext>
                </a:extLst>
              </p:cNvPr>
              <p:cNvPicPr/>
              <p:nvPr/>
            </p:nvPicPr>
            <p:blipFill>
              <a:blip r:embed="rId6" cstate="print"/>
              <a:stretch>
                <a:fillRect/>
              </a:stretch>
            </p:blipFill>
            <p:spPr>
              <a:xfrm>
                <a:off x="840101" y="1723370"/>
                <a:ext cx="113334" cy="141668"/>
              </a:xfrm>
              <a:prstGeom prst="rect">
                <a:avLst/>
              </a:prstGeom>
            </p:spPr>
          </p:pic>
          <p:sp>
            <p:nvSpPr>
              <p:cNvPr id="1044" name="object 31">
                <a:extLst>
                  <a:ext uri="{FF2B5EF4-FFF2-40B4-BE49-F238E27FC236}">
                    <a16:creationId xmlns:a16="http://schemas.microsoft.com/office/drawing/2014/main" id="{C80768EB-D79C-5326-3FCC-285CB037BED8}"/>
                  </a:ext>
                </a:extLst>
              </p:cNvPr>
              <p:cNvSpPr/>
              <p:nvPr/>
            </p:nvSpPr>
            <p:spPr>
              <a:xfrm>
                <a:off x="796724" y="1884658"/>
                <a:ext cx="203200" cy="349250"/>
              </a:xfrm>
              <a:custGeom>
                <a:avLst/>
                <a:gdLst/>
                <a:ahLst/>
                <a:cxnLst/>
                <a:rect l="l" t="t" r="r" b="b"/>
                <a:pathLst>
                  <a:path w="203200" h="349250">
                    <a:moveTo>
                      <a:pt x="150266" y="0"/>
                    </a:moveTo>
                    <a:lnTo>
                      <a:pt x="49822" y="0"/>
                    </a:lnTo>
                    <a:lnTo>
                      <a:pt x="33370" y="2611"/>
                    </a:lnTo>
                    <a:lnTo>
                      <a:pt x="19029" y="9893"/>
                    </a:lnTo>
                    <a:lnTo>
                      <a:pt x="7629" y="21013"/>
                    </a:lnTo>
                    <a:lnTo>
                      <a:pt x="0" y="35140"/>
                    </a:lnTo>
                    <a:lnTo>
                      <a:pt x="19469" y="44206"/>
                    </a:lnTo>
                    <a:lnTo>
                      <a:pt x="34912" y="58767"/>
                    </a:lnTo>
                    <a:lnTo>
                      <a:pt x="45087" y="77583"/>
                    </a:lnTo>
                    <a:lnTo>
                      <a:pt x="48755" y="99415"/>
                    </a:lnTo>
                    <a:lnTo>
                      <a:pt x="48755" y="219786"/>
                    </a:lnTo>
                    <a:lnTo>
                      <a:pt x="46621" y="226936"/>
                    </a:lnTo>
                    <a:lnTo>
                      <a:pt x="42925" y="233019"/>
                    </a:lnTo>
                    <a:lnTo>
                      <a:pt x="42925" y="328282"/>
                    </a:lnTo>
                    <a:lnTo>
                      <a:pt x="46126" y="335419"/>
                    </a:lnTo>
                    <a:lnTo>
                      <a:pt x="56451" y="345757"/>
                    </a:lnTo>
                    <a:lnTo>
                      <a:pt x="63601" y="348945"/>
                    </a:lnTo>
                    <a:lnTo>
                      <a:pt x="128612" y="348945"/>
                    </a:lnTo>
                    <a:lnTo>
                      <a:pt x="139722" y="346702"/>
                    </a:lnTo>
                    <a:lnTo>
                      <a:pt x="148797" y="340585"/>
                    </a:lnTo>
                    <a:lnTo>
                      <a:pt x="154917" y="331510"/>
                    </a:lnTo>
                    <a:lnTo>
                      <a:pt x="157162" y="320395"/>
                    </a:lnTo>
                    <a:lnTo>
                      <a:pt x="157162" y="183438"/>
                    </a:lnTo>
                    <a:lnTo>
                      <a:pt x="159588" y="186080"/>
                    </a:lnTo>
                    <a:lnTo>
                      <a:pt x="162534" y="188239"/>
                    </a:lnTo>
                    <a:lnTo>
                      <a:pt x="169151" y="191223"/>
                    </a:lnTo>
                    <a:lnTo>
                      <a:pt x="172834" y="192062"/>
                    </a:lnTo>
                    <a:lnTo>
                      <a:pt x="176695" y="192062"/>
                    </a:lnTo>
                    <a:lnTo>
                      <a:pt x="186988" y="189984"/>
                    </a:lnTo>
                    <a:lnTo>
                      <a:pt x="195392" y="184318"/>
                    </a:lnTo>
                    <a:lnTo>
                      <a:pt x="201058" y="175913"/>
                    </a:lnTo>
                    <a:lnTo>
                      <a:pt x="203136" y="165620"/>
                    </a:lnTo>
                    <a:lnTo>
                      <a:pt x="203136" y="52882"/>
                    </a:lnTo>
                    <a:lnTo>
                      <a:pt x="187655" y="15493"/>
                    </a:lnTo>
                    <a:lnTo>
                      <a:pt x="160923" y="1074"/>
                    </a:lnTo>
                    <a:lnTo>
                      <a:pt x="150266" y="0"/>
                    </a:lnTo>
                    <a:close/>
                  </a:path>
                </a:pathLst>
              </a:custGeom>
              <a:solidFill>
                <a:srgbClr val="004F38"/>
              </a:solidFill>
            </p:spPr>
            <p:txBody>
              <a:bodyPr wrap="square" lIns="0" tIns="0" rIns="0" bIns="0" rtlCol="0"/>
              <a:lstStyle/>
              <a:p>
                <a:endParaRPr dirty="0"/>
              </a:p>
            </p:txBody>
          </p:sp>
        </p:grpSp>
        <p:sp>
          <p:nvSpPr>
            <p:cNvPr id="1039" name="Oval 1038">
              <a:extLst>
                <a:ext uri="{FF2B5EF4-FFF2-40B4-BE49-F238E27FC236}">
                  <a16:creationId xmlns:a16="http://schemas.microsoft.com/office/drawing/2014/main" id="{4247E73F-081D-FE6D-1284-24EC999B13E2}"/>
                </a:ext>
              </a:extLst>
            </p:cNvPr>
            <p:cNvSpPr/>
            <p:nvPr/>
          </p:nvSpPr>
          <p:spPr>
            <a:xfrm>
              <a:off x="678683" y="1797511"/>
              <a:ext cx="95589" cy="116892"/>
            </a:xfrm>
            <a:prstGeom prst="ellipse">
              <a:avLst/>
            </a:prstGeom>
            <a:solidFill>
              <a:srgbClr val="7B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6" name="object 11">
            <a:extLst>
              <a:ext uri="{FF2B5EF4-FFF2-40B4-BE49-F238E27FC236}">
                <a16:creationId xmlns:a16="http://schemas.microsoft.com/office/drawing/2014/main" id="{8DD02C1D-A1D2-2FC5-0C0B-7F9E26952E26}"/>
              </a:ext>
            </a:extLst>
          </p:cNvPr>
          <p:cNvSpPr txBox="1"/>
          <p:nvPr/>
        </p:nvSpPr>
        <p:spPr>
          <a:xfrm>
            <a:off x="3385497" y="7796967"/>
            <a:ext cx="1633419" cy="198292"/>
          </a:xfrm>
          <a:prstGeom prst="rect">
            <a:avLst/>
          </a:prstGeom>
        </p:spPr>
        <p:txBody>
          <a:bodyPr vert="horz" wrap="square" lIns="0" tIns="13494" rIns="0" bIns="0" rtlCol="0">
            <a:spAutoFit/>
          </a:bodyPr>
          <a:lstStyle/>
          <a:p>
            <a:pPr marL="13495" marR="5400">
              <a:spcBef>
                <a:spcPts val="106"/>
              </a:spcBef>
            </a:pPr>
            <a:r>
              <a:rPr lang="en-US" sz="1200" b="1" dirty="0">
                <a:solidFill>
                  <a:srgbClr val="18453B"/>
                </a:solidFill>
                <a:latin typeface="Metropolis" panose="00000500000000000000" pitchFamily="50" charset="0"/>
                <a:cs typeface="Gotham Book"/>
              </a:rPr>
              <a:t>1,992</a:t>
            </a:r>
            <a:r>
              <a:rPr lang="en-US" sz="1200" i="1" spc="106" dirty="0">
                <a:solidFill>
                  <a:schemeClr val="tx1"/>
                </a:solidFill>
                <a:latin typeface="Metropolis Thin" panose="00000200000000000000" pitchFamily="50" charset="0"/>
                <a:cs typeface="Gotham Book"/>
              </a:rPr>
              <a:t> </a:t>
            </a:r>
            <a:r>
              <a:rPr lang="en-US" sz="1200" b="1" i="1" dirty="0">
                <a:solidFill>
                  <a:schemeClr val="tx1"/>
                </a:solidFill>
                <a:latin typeface="Metropolis Thin" panose="00000200000000000000" pitchFamily="50" charset="0"/>
                <a:cs typeface="Gotham Book"/>
              </a:rPr>
              <a:t>participants</a:t>
            </a:r>
          </a:p>
        </p:txBody>
      </p:sp>
      <p:pic>
        <p:nvPicPr>
          <p:cNvPr id="28" name="Picture 27">
            <a:extLst>
              <a:ext uri="{FF2B5EF4-FFF2-40B4-BE49-F238E27FC236}">
                <a16:creationId xmlns:a16="http://schemas.microsoft.com/office/drawing/2014/main" id="{2AECFA90-D5BD-CB8C-7EAE-5662296C292F}"/>
              </a:ext>
            </a:extLst>
          </p:cNvPr>
          <p:cNvPicPr>
            <a:picLocks noChangeAspect="1"/>
          </p:cNvPicPr>
          <p:nvPr/>
        </p:nvPicPr>
        <p:blipFill>
          <a:blip r:embed="rId7"/>
          <a:stretch>
            <a:fillRect/>
          </a:stretch>
        </p:blipFill>
        <p:spPr>
          <a:xfrm>
            <a:off x="2976574" y="7331212"/>
            <a:ext cx="297125" cy="259120"/>
          </a:xfrm>
          <a:prstGeom prst="rect">
            <a:avLst/>
          </a:prstGeom>
        </p:spPr>
      </p:pic>
      <p:sp>
        <p:nvSpPr>
          <p:cNvPr id="31" name="TextBox 30">
            <a:extLst>
              <a:ext uri="{FF2B5EF4-FFF2-40B4-BE49-F238E27FC236}">
                <a16:creationId xmlns:a16="http://schemas.microsoft.com/office/drawing/2014/main" id="{0AF539A4-6986-3636-7CFF-C3023C1DB784}"/>
              </a:ext>
            </a:extLst>
          </p:cNvPr>
          <p:cNvSpPr txBox="1"/>
          <p:nvPr/>
        </p:nvSpPr>
        <p:spPr>
          <a:xfrm>
            <a:off x="3291391" y="7365068"/>
            <a:ext cx="1141659" cy="276999"/>
          </a:xfrm>
          <a:prstGeom prst="rect">
            <a:avLst/>
          </a:prstGeom>
          <a:noFill/>
        </p:spPr>
        <p:txBody>
          <a:bodyPr wrap="none" rtlCol="0">
            <a:spAutoFit/>
          </a:bodyPr>
          <a:lstStyle/>
          <a:p>
            <a:r>
              <a:rPr lang="en-US" sz="1200" b="1" dirty="0">
                <a:solidFill>
                  <a:srgbClr val="18453B"/>
                </a:solidFill>
                <a:latin typeface="Metropolis" panose="00000500000000000000" pitchFamily="50" charset="0"/>
              </a:rPr>
              <a:t>45 </a:t>
            </a:r>
            <a:r>
              <a:rPr lang="en-US" sz="1200" b="1" i="1" dirty="0">
                <a:latin typeface="Metropolis Thin" panose="00000200000000000000" pitchFamily="50" charset="0"/>
              </a:rPr>
              <a:t>programs</a:t>
            </a:r>
          </a:p>
        </p:txBody>
      </p:sp>
      <p:pic>
        <p:nvPicPr>
          <p:cNvPr id="35" name="Picture 34">
            <a:extLst>
              <a:ext uri="{FF2B5EF4-FFF2-40B4-BE49-F238E27FC236}">
                <a16:creationId xmlns:a16="http://schemas.microsoft.com/office/drawing/2014/main" id="{64A0DEF0-267A-E2D3-1974-5ABCA0001A35}"/>
              </a:ext>
            </a:extLst>
          </p:cNvPr>
          <p:cNvPicPr>
            <a:picLocks noChangeAspect="1"/>
          </p:cNvPicPr>
          <p:nvPr/>
        </p:nvPicPr>
        <p:blipFill>
          <a:blip r:embed="rId8" cstate="print">
            <a:extLst>
              <a:ext uri="{28A0092B-C50C-407E-A947-70E740481C1C}">
                <a14:useLocalDpi xmlns:a14="http://schemas.microsoft.com/office/drawing/2010/main"/>
              </a:ext>
            </a:extLst>
          </a:blip>
          <a:srcRect t="10499" r="8210"/>
          <a:stretch/>
        </p:blipFill>
        <p:spPr>
          <a:xfrm>
            <a:off x="5456810" y="947771"/>
            <a:ext cx="2315590" cy="2108631"/>
          </a:xfrm>
          <a:prstGeom prst="rect">
            <a:avLst/>
          </a:prstGeom>
          <a:ln w="28575">
            <a:noFill/>
          </a:ln>
        </p:spPr>
      </p:pic>
      <p:pic>
        <p:nvPicPr>
          <p:cNvPr id="36" name="Picture 35">
            <a:extLst>
              <a:ext uri="{FF2B5EF4-FFF2-40B4-BE49-F238E27FC236}">
                <a16:creationId xmlns:a16="http://schemas.microsoft.com/office/drawing/2014/main" id="{6B0F887E-13BB-3207-FCB0-7126872F643D}"/>
              </a:ext>
            </a:extLst>
          </p:cNvPr>
          <p:cNvPicPr>
            <a:picLocks noChangeAspect="1"/>
          </p:cNvPicPr>
          <p:nvPr/>
        </p:nvPicPr>
        <p:blipFill>
          <a:blip r:embed="rId9" cstate="print">
            <a:extLst>
              <a:ext uri="{28A0092B-C50C-407E-A947-70E740481C1C}">
                <a14:useLocalDpi xmlns:a14="http://schemas.microsoft.com/office/drawing/2010/main"/>
              </a:ext>
            </a:extLst>
          </a:blip>
          <a:srcRect r="15473"/>
          <a:stretch/>
        </p:blipFill>
        <p:spPr>
          <a:xfrm>
            <a:off x="3105712" y="1784535"/>
            <a:ext cx="2580938" cy="1741449"/>
          </a:xfrm>
          <a:prstGeom prst="rect">
            <a:avLst/>
          </a:prstGeom>
          <a:ln w="28575">
            <a:noFill/>
          </a:ln>
        </p:spPr>
      </p:pic>
      <p:pic>
        <p:nvPicPr>
          <p:cNvPr id="32" name="Picture 31">
            <a:extLst>
              <a:ext uri="{FF2B5EF4-FFF2-40B4-BE49-F238E27FC236}">
                <a16:creationId xmlns:a16="http://schemas.microsoft.com/office/drawing/2014/main" id="{1CA8F0C1-91EA-9321-7B48-28FEED0B0EF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0" y="777858"/>
            <a:ext cx="2026191" cy="2673235"/>
          </a:xfrm>
          <a:prstGeom prst="rect">
            <a:avLst/>
          </a:prstGeom>
          <a:ln w="28575">
            <a:noFill/>
          </a:ln>
        </p:spPr>
      </p:pic>
      <p:sp>
        <p:nvSpPr>
          <p:cNvPr id="3" name="TextBox 2">
            <a:extLst>
              <a:ext uri="{FF2B5EF4-FFF2-40B4-BE49-F238E27FC236}">
                <a16:creationId xmlns:a16="http://schemas.microsoft.com/office/drawing/2014/main" id="{28183A05-C2B2-CED1-50CC-C5EE467AEE48}"/>
              </a:ext>
            </a:extLst>
          </p:cNvPr>
          <p:cNvSpPr txBox="1"/>
          <p:nvPr/>
        </p:nvSpPr>
        <p:spPr>
          <a:xfrm>
            <a:off x="2698334" y="6946114"/>
            <a:ext cx="2286000" cy="307777"/>
          </a:xfrm>
          <a:prstGeom prst="rect">
            <a:avLst/>
          </a:prstGeom>
          <a:noFill/>
        </p:spPr>
        <p:txBody>
          <a:bodyPr wrap="square" rtlCol="0">
            <a:spAutoFit/>
          </a:bodyPr>
          <a:lstStyle/>
          <a:p>
            <a:pPr algn="ctr"/>
            <a:r>
              <a:rPr lang="en-US" sz="1400" b="1" dirty="0">
                <a:solidFill>
                  <a:srgbClr val="18453B"/>
                </a:solidFill>
                <a:latin typeface="Metropolis Thin" panose="00000200000000000000" pitchFamily="50" charset="0"/>
              </a:rPr>
              <a:t>Managing Farm Stress</a:t>
            </a:r>
          </a:p>
        </p:txBody>
      </p:sp>
      <p:sp>
        <p:nvSpPr>
          <p:cNvPr id="8" name="object 7">
            <a:extLst>
              <a:ext uri="{FF2B5EF4-FFF2-40B4-BE49-F238E27FC236}">
                <a16:creationId xmlns:a16="http://schemas.microsoft.com/office/drawing/2014/main" id="{742FE994-9679-BDAF-0620-2BAE6655C828}"/>
              </a:ext>
            </a:extLst>
          </p:cNvPr>
          <p:cNvSpPr/>
          <p:nvPr/>
        </p:nvSpPr>
        <p:spPr>
          <a:xfrm>
            <a:off x="1424629" y="9651103"/>
            <a:ext cx="692229" cy="211177"/>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pic>
        <p:nvPicPr>
          <p:cNvPr id="34" name="Picture 33">
            <a:extLst>
              <a:ext uri="{FF2B5EF4-FFF2-40B4-BE49-F238E27FC236}">
                <a16:creationId xmlns:a16="http://schemas.microsoft.com/office/drawing/2014/main" id="{F3EA8B56-6E48-AA87-9DFF-35316DCC53EB}"/>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843130" y="584625"/>
            <a:ext cx="2668043" cy="1603777"/>
          </a:xfrm>
          <a:prstGeom prst="rect">
            <a:avLst/>
          </a:prstGeom>
          <a:ln w="28575">
            <a:noFill/>
          </a:ln>
        </p:spPr>
      </p:pic>
      <p:grpSp>
        <p:nvGrpSpPr>
          <p:cNvPr id="9" name="Group 8">
            <a:extLst>
              <a:ext uri="{FF2B5EF4-FFF2-40B4-BE49-F238E27FC236}">
                <a16:creationId xmlns:a16="http://schemas.microsoft.com/office/drawing/2014/main" id="{84D13A1C-729B-725D-10C1-A4D418F60FB7}"/>
              </a:ext>
            </a:extLst>
          </p:cNvPr>
          <p:cNvGrpSpPr/>
          <p:nvPr/>
        </p:nvGrpSpPr>
        <p:grpSpPr>
          <a:xfrm>
            <a:off x="1312970" y="1865626"/>
            <a:ext cx="2235021" cy="1453008"/>
            <a:chOff x="1356742" y="1805038"/>
            <a:chExt cx="2235021" cy="1453008"/>
          </a:xfrm>
        </p:grpSpPr>
        <p:pic>
          <p:nvPicPr>
            <p:cNvPr id="37" name="Picture 36">
              <a:extLst>
                <a:ext uri="{FF2B5EF4-FFF2-40B4-BE49-F238E27FC236}">
                  <a16:creationId xmlns:a16="http://schemas.microsoft.com/office/drawing/2014/main" id="{9C83FF25-CEB1-AFBE-867F-4002BF8D729F}"/>
                </a:ext>
              </a:extLst>
            </p:cNvPr>
            <p:cNvPicPr>
              <a:picLocks noChangeAspect="1"/>
            </p:cNvPicPr>
            <p:nvPr/>
          </p:nvPicPr>
          <p:blipFill>
            <a:blip r:embed="rId12"/>
            <a:stretch>
              <a:fillRect/>
            </a:stretch>
          </p:blipFill>
          <p:spPr>
            <a:xfrm>
              <a:off x="1356742" y="1805038"/>
              <a:ext cx="2235021" cy="1453008"/>
            </a:xfrm>
            <a:prstGeom prst="rect">
              <a:avLst/>
            </a:prstGeom>
            <a:ln w="28575">
              <a:noFill/>
            </a:ln>
          </p:spPr>
        </p:pic>
        <p:sp>
          <p:nvSpPr>
            <p:cNvPr id="39" name="TextBox 38">
              <a:extLst>
                <a:ext uri="{FF2B5EF4-FFF2-40B4-BE49-F238E27FC236}">
                  <a16:creationId xmlns:a16="http://schemas.microsoft.com/office/drawing/2014/main" id="{78E8F46A-72CA-9541-CB5A-2093F5E01F63}"/>
                </a:ext>
              </a:extLst>
            </p:cNvPr>
            <p:cNvSpPr txBox="1"/>
            <p:nvPr/>
          </p:nvSpPr>
          <p:spPr>
            <a:xfrm>
              <a:off x="1546804" y="1922873"/>
              <a:ext cx="1917279" cy="1169551"/>
            </a:xfrm>
            <a:prstGeom prst="rect">
              <a:avLst/>
            </a:prstGeom>
            <a:noFill/>
          </p:spPr>
          <p:txBody>
            <a:bodyPr wrap="square" rtlCol="0">
              <a:spAutoFit/>
            </a:bodyPr>
            <a:lstStyle/>
            <a:p>
              <a:pPr algn="ctr"/>
              <a:r>
                <a:rPr lang="en-US" sz="1400" b="1" i="1" dirty="0">
                  <a:solidFill>
                    <a:srgbClr val="18453B"/>
                  </a:solidFill>
                  <a:latin typeface="Metropolis Thin" panose="00000200000000000000" pitchFamily="50" charset="0"/>
                </a:rPr>
                <a:t>2024 saw an increase of </a:t>
              </a:r>
              <a:r>
                <a:rPr lang="en-US" sz="1400" b="1" i="1" dirty="0">
                  <a:solidFill>
                    <a:srgbClr val="18453B"/>
                  </a:solidFill>
                  <a:latin typeface="Metropolis" panose="00000500000000000000" pitchFamily="50" charset="0"/>
                </a:rPr>
                <a:t>1,130 participants</a:t>
              </a:r>
              <a:r>
                <a:rPr lang="en-US" sz="1400" b="1" i="1" dirty="0">
                  <a:solidFill>
                    <a:srgbClr val="18453B"/>
                  </a:solidFill>
                  <a:latin typeface="Metropolis Thin" panose="00000200000000000000" pitchFamily="50" charset="0"/>
                </a:rPr>
                <a:t>, representing a </a:t>
              </a:r>
              <a:r>
                <a:rPr lang="en-US" sz="1400" b="1" i="1" dirty="0">
                  <a:solidFill>
                    <a:srgbClr val="18453B"/>
                  </a:solidFill>
                  <a:latin typeface="Metropolis" panose="00000500000000000000" pitchFamily="50" charset="0"/>
                </a:rPr>
                <a:t>131%</a:t>
              </a:r>
              <a:r>
                <a:rPr lang="en-US" sz="1400" b="1" i="1" dirty="0">
                  <a:solidFill>
                    <a:srgbClr val="18453B"/>
                  </a:solidFill>
                  <a:latin typeface="Metropolis Thin" panose="00000200000000000000" pitchFamily="50" charset="0"/>
                </a:rPr>
                <a:t> increase</a:t>
              </a:r>
            </a:p>
          </p:txBody>
        </p:sp>
      </p:grpSp>
      <p:pic>
        <p:nvPicPr>
          <p:cNvPr id="33" name="Picture 32">
            <a:extLst>
              <a:ext uri="{FF2B5EF4-FFF2-40B4-BE49-F238E27FC236}">
                <a16:creationId xmlns:a16="http://schemas.microsoft.com/office/drawing/2014/main" id="{AC50F512-3802-A10F-7FBE-84617F4ADFF6}"/>
              </a:ext>
            </a:extLst>
          </p:cNvPr>
          <p:cNvPicPr>
            <a:picLocks noChangeAspect="1"/>
          </p:cNvPicPr>
          <p:nvPr/>
        </p:nvPicPr>
        <p:blipFill>
          <a:blip r:embed="rId13"/>
          <a:stretch>
            <a:fillRect/>
          </a:stretch>
        </p:blipFill>
        <p:spPr>
          <a:xfrm>
            <a:off x="5686650" y="2898264"/>
            <a:ext cx="2085750" cy="649445"/>
          </a:xfrm>
          <a:prstGeom prst="rect">
            <a:avLst/>
          </a:prstGeom>
        </p:spPr>
      </p:pic>
    </p:spTree>
    <p:extLst>
      <p:ext uri="{BB962C8B-B14F-4D97-AF65-F5344CB8AC3E}">
        <p14:creationId xmlns:p14="http://schemas.microsoft.com/office/powerpoint/2010/main" val="526415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9C2CFC-A156-8AC2-9D24-BB6CC43617D3}"/>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3A9BC11-473D-057E-DEF4-FFB12ECFF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5547" y="3194001"/>
            <a:ext cx="1441277" cy="1080647"/>
          </a:xfrm>
          <a:prstGeom prst="rect">
            <a:avLst/>
          </a:prstGeom>
          <a:ln w="28575">
            <a:noFill/>
          </a:ln>
        </p:spPr>
      </p:pic>
      <p:pic>
        <p:nvPicPr>
          <p:cNvPr id="1026" name="Picture 2">
            <a:extLst>
              <a:ext uri="{FF2B5EF4-FFF2-40B4-BE49-F238E27FC236}">
                <a16:creationId xmlns:a16="http://schemas.microsoft.com/office/drawing/2014/main" id="{A40506A2-E4B5-6453-5C85-DF62C099FA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6988" y="2626466"/>
            <a:ext cx="1513755" cy="17314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DA79212B-8646-88D7-BF99-8C4299430C92}"/>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41CA7176-C116-0374-F171-56A6C29A249B}"/>
              </a:ext>
            </a:extLst>
          </p:cNvPr>
          <p:cNvGrpSpPr/>
          <p:nvPr/>
        </p:nvGrpSpPr>
        <p:grpSpPr>
          <a:xfrm>
            <a:off x="0" y="9451181"/>
            <a:ext cx="7772400" cy="607219"/>
            <a:chOff x="0" y="8572500"/>
            <a:chExt cx="7315200" cy="571500"/>
          </a:xfrm>
          <a:solidFill>
            <a:srgbClr val="18453B"/>
          </a:solidFill>
        </p:grpSpPr>
        <p:sp>
          <p:nvSpPr>
            <p:cNvPr id="5" name="object 5">
              <a:extLst>
                <a:ext uri="{FF2B5EF4-FFF2-40B4-BE49-F238E27FC236}">
                  <a16:creationId xmlns:a16="http://schemas.microsoft.com/office/drawing/2014/main" id="{E3469035-6D41-4A57-EF5B-BFF844B74173}"/>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grpFill/>
          </p:spPr>
          <p:txBody>
            <a:bodyPr wrap="square" lIns="0" tIns="0" rIns="0" bIns="0" rtlCol="0"/>
            <a:lstStyle/>
            <a:p>
              <a:endParaRPr dirty="0"/>
            </a:p>
          </p:txBody>
        </p:sp>
        <p:pic>
          <p:nvPicPr>
            <p:cNvPr id="6" name="object 6">
              <a:extLst>
                <a:ext uri="{FF2B5EF4-FFF2-40B4-BE49-F238E27FC236}">
                  <a16:creationId xmlns:a16="http://schemas.microsoft.com/office/drawing/2014/main" id="{AAEB8AE6-737A-8D4A-EA00-949041405D95}"/>
                </a:ext>
              </a:extLst>
            </p:cNvPr>
            <p:cNvPicPr/>
            <p:nvPr/>
          </p:nvPicPr>
          <p:blipFill>
            <a:blip r:embed="rId4" cstate="print"/>
            <a:stretch>
              <a:fillRect/>
            </a:stretch>
          </p:blipFill>
          <p:spPr>
            <a:xfrm>
              <a:off x="454685" y="8774692"/>
              <a:ext cx="825157" cy="175760"/>
            </a:xfrm>
            <a:prstGeom prst="rect">
              <a:avLst/>
            </a:prstGeom>
            <a:grpFill/>
          </p:spPr>
        </p:pic>
        <p:sp>
          <p:nvSpPr>
            <p:cNvPr id="7" name="object 7">
              <a:extLst>
                <a:ext uri="{FF2B5EF4-FFF2-40B4-BE49-F238E27FC236}">
                  <a16:creationId xmlns:a16="http://schemas.microsoft.com/office/drawing/2014/main" id="{0A3CC909-1420-6A70-4C77-4D2D11CC098E}"/>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grp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6C887890-832C-A1E5-02F0-B70AE89D3D84}"/>
              </a:ext>
            </a:extLst>
          </p:cNvPr>
          <p:cNvSpPr txBox="1"/>
          <p:nvPr/>
        </p:nvSpPr>
        <p:spPr>
          <a:xfrm>
            <a:off x="4741981" y="572016"/>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AGRICULTURE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8DC8D382-202B-49AB-2F1D-DE6087622006}"/>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5</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ED198CF5-BD0D-F260-D257-E630404C7C4D}"/>
              </a:ext>
            </a:extLst>
          </p:cNvPr>
          <p:cNvSpPr txBox="1"/>
          <p:nvPr/>
        </p:nvSpPr>
        <p:spPr>
          <a:xfrm>
            <a:off x="0" y="167677"/>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SUPPORTING AGRICULTURE AND AGRIBUSINESS</a:t>
            </a:r>
          </a:p>
        </p:txBody>
      </p:sp>
      <p:sp>
        <p:nvSpPr>
          <p:cNvPr id="12" name="TextBox 11">
            <a:extLst>
              <a:ext uri="{FF2B5EF4-FFF2-40B4-BE49-F238E27FC236}">
                <a16:creationId xmlns:a16="http://schemas.microsoft.com/office/drawing/2014/main" id="{2D3620DC-747D-4B21-B609-4FE7327DC9D4}"/>
              </a:ext>
            </a:extLst>
          </p:cNvPr>
          <p:cNvSpPr txBox="1"/>
          <p:nvPr/>
        </p:nvSpPr>
        <p:spPr>
          <a:xfrm>
            <a:off x="155483" y="4484830"/>
            <a:ext cx="7420186" cy="5140866"/>
          </a:xfrm>
          <a:prstGeom prst="rect">
            <a:avLst/>
          </a:prstGeom>
          <a:noFill/>
        </p:spPr>
        <p:txBody>
          <a:bodyPr wrap="square" numCol="3" spcCol="182880" rtlCol="0">
            <a:spAutoFit/>
          </a:bodyPr>
          <a:lstStyle/>
          <a:p>
            <a:r>
              <a:rPr lang="en-US" sz="1400" dirty="0">
                <a:solidFill>
                  <a:srgbClr val="18453B"/>
                </a:solidFill>
                <a:latin typeface="Metropolis Medium" panose="00000600000000000000" pitchFamily="50" charset="0"/>
              </a:rPr>
              <a:t>EXTENSION </a:t>
            </a:r>
          </a:p>
          <a:p>
            <a:r>
              <a:rPr lang="en-US" sz="1400" dirty="0">
                <a:solidFill>
                  <a:srgbClr val="18453B"/>
                </a:solidFill>
                <a:latin typeface="Metropolis Medium" panose="00000600000000000000" pitchFamily="50" charset="0"/>
              </a:rPr>
              <a:t>MASTER GARDENER</a:t>
            </a:r>
          </a:p>
          <a:p>
            <a:pPr>
              <a:lnSpc>
                <a:spcPts val="600"/>
              </a:lnSpc>
            </a:pPr>
            <a:endParaRPr lang="en-US" sz="1400" b="1" dirty="0">
              <a:solidFill>
                <a:srgbClr val="18453B"/>
              </a:solidFill>
              <a:latin typeface="Metropolis" panose="00000500000000000000" pitchFamily="50" charset="0"/>
            </a:endParaRPr>
          </a:p>
          <a:p>
            <a:pPr algn="just"/>
            <a:r>
              <a:rPr lang="en-US" sz="1050" dirty="0">
                <a:solidFill>
                  <a:schemeClr val="tx1"/>
                </a:solidFill>
                <a:latin typeface="Metropolis" panose="00000500000000000000" pitchFamily="50" charset="0"/>
              </a:rPr>
              <a:t>In Kalkaska County, Extension Master Gardener (EMG) Volunteers contributed 19.25 hours of service in 2025, valued at $644*, to enhance environmental stewardship, strengthen community education, and promote sustainable gardening practices. Their efforts supported public spaces, engaged residents in hands-on learning, and contributed to healthier ecosystems across the county.</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One highlight of the year was the Spring into Gardening program, where Master Gardeners assisted with educational outreach to share research-based information on sustainable gardening. Community members had the chance to ask questions and learn about plant care, pest management, and landscaping approaches that are both effective and environmentally friendly.</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Volunteers also worked along the Kalkaska Area Recreation Trail,</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maintaining demonstration gardens that serve as outdoor classrooms. These gardens give trail users a firsthand look at native plants and pollinator-friendly landscaping while creating a welcoming and educational green space for the community to enjoy.</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In addition, Master Gardeners supported the Kalkaska Conservation District’s annual native plant sale. By helping residents access pollinator-friendly and climate-appropriate plants, this effort encourages biodiversity, supports wildlife habitat, and inspires more homeowners to add native species to their yards and</a:t>
            </a: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gardens.</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Through these projects, MSU Extension Master Gardeners not only shared their knowledge but also created lasting benefits for Kalkaska County. Their contributions strengthened partnerships with local organizations, inspired community members to try new gardening practices, and reminded us of the power of volunteers in making our county a greener, healthier place to live.</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If you’re passionate about plants, community service, and environmental stewardship, consider becoming an MSU Extension Master Gardener. Visit www.canr.msu.edu/master_gardener_volunteer_program to learn how you can get involved and make a difference.</a:t>
            </a:r>
          </a:p>
          <a:p>
            <a:pPr algn="just"/>
            <a:endParaRPr lang="en-US" sz="1050" dirty="0">
              <a:solidFill>
                <a:schemeClr val="tx1"/>
              </a:solidFill>
              <a:latin typeface="Metropolis" panose="00000500000000000000" pitchFamily="50" charset="0"/>
            </a:endParaRPr>
          </a:p>
          <a:p>
            <a:pPr algn="just"/>
            <a:r>
              <a:rPr lang="en-US" sz="900" dirty="0">
                <a:solidFill>
                  <a:schemeClr val="tx1"/>
                </a:solidFill>
                <a:latin typeface="Metropolis" panose="00000500000000000000" pitchFamily="50" charset="0"/>
              </a:rPr>
              <a:t>*Based on the Independent Sector’s value of a volunteer hour in Michigan.</a:t>
            </a:r>
          </a:p>
        </p:txBody>
      </p:sp>
      <p:pic>
        <p:nvPicPr>
          <p:cNvPr id="30" name="Picture 29">
            <a:extLst>
              <a:ext uri="{FF2B5EF4-FFF2-40B4-BE49-F238E27FC236}">
                <a16:creationId xmlns:a16="http://schemas.microsoft.com/office/drawing/2014/main" id="{13C514CB-EE1D-6389-4C92-07FE7E9CEEE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734642" y="990867"/>
            <a:ext cx="2537986" cy="1570881"/>
          </a:xfrm>
          <a:prstGeom prst="rect">
            <a:avLst/>
          </a:prstGeom>
          <a:ln w="28575">
            <a:noFill/>
          </a:ln>
        </p:spPr>
      </p:pic>
      <p:pic>
        <p:nvPicPr>
          <p:cNvPr id="31" name="Picture 30">
            <a:extLst>
              <a:ext uri="{FF2B5EF4-FFF2-40B4-BE49-F238E27FC236}">
                <a16:creationId xmlns:a16="http://schemas.microsoft.com/office/drawing/2014/main" id="{3823F17A-FEF3-ED58-C5CD-D14EDDF205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7453862"/>
            <a:ext cx="1351735" cy="1802314"/>
          </a:xfrm>
          <a:prstGeom prst="rect">
            <a:avLst/>
          </a:prstGeom>
          <a:ln w="28575">
            <a:solidFill>
              <a:schemeClr val="bg1"/>
            </a:solidFill>
          </a:ln>
        </p:spPr>
      </p:pic>
      <p:pic>
        <p:nvPicPr>
          <p:cNvPr id="33" name="Picture 32">
            <a:extLst>
              <a:ext uri="{FF2B5EF4-FFF2-40B4-BE49-F238E27FC236}">
                <a16:creationId xmlns:a16="http://schemas.microsoft.com/office/drawing/2014/main" id="{B486FAE8-DA1C-5662-AD34-E343AEC9AA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8" y="642939"/>
            <a:ext cx="2537446" cy="1903085"/>
          </a:xfrm>
          <a:prstGeom prst="rect">
            <a:avLst/>
          </a:prstGeom>
          <a:ln w="28575">
            <a:noFill/>
          </a:ln>
        </p:spPr>
      </p:pic>
      <p:pic>
        <p:nvPicPr>
          <p:cNvPr id="35" name="Picture 34">
            <a:extLst>
              <a:ext uri="{FF2B5EF4-FFF2-40B4-BE49-F238E27FC236}">
                <a16:creationId xmlns:a16="http://schemas.microsoft.com/office/drawing/2014/main" id="{A7A10559-8FEA-80BF-319C-BB00965076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9596" y="8498811"/>
            <a:ext cx="794848" cy="789067"/>
          </a:xfrm>
          <a:prstGeom prst="rect">
            <a:avLst/>
          </a:prstGeom>
          <a:ln w="38100" cap="sq">
            <a:solidFill>
              <a:srgbClr val="000000"/>
            </a:solidFill>
            <a:prstDash val="solid"/>
            <a:miter lim="800000"/>
          </a:ln>
          <a:effectLst>
            <a:outerShdw blurRad="50800" dist="38100" dir="2700000" sx="108000" sy="108000" algn="tl" rotWithShape="0">
              <a:srgbClr val="000000">
                <a:alpha val="43000"/>
              </a:srgbClr>
            </a:outerShdw>
          </a:effectLst>
        </p:spPr>
      </p:pic>
      <p:pic>
        <p:nvPicPr>
          <p:cNvPr id="23" name="Picture 22">
            <a:extLst>
              <a:ext uri="{FF2B5EF4-FFF2-40B4-BE49-F238E27FC236}">
                <a16:creationId xmlns:a16="http://schemas.microsoft.com/office/drawing/2014/main" id="{670DC80D-F075-A0C5-217F-45E3514D49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9097" y="901256"/>
            <a:ext cx="1912200" cy="2546835"/>
          </a:xfrm>
          <a:prstGeom prst="rect">
            <a:avLst/>
          </a:prstGeom>
          <a:ln w="28575">
            <a:noFill/>
          </a:ln>
        </p:spPr>
      </p:pic>
      <p:pic>
        <p:nvPicPr>
          <p:cNvPr id="20" name="Picture 19">
            <a:extLst>
              <a:ext uri="{FF2B5EF4-FFF2-40B4-BE49-F238E27FC236}">
                <a16:creationId xmlns:a16="http://schemas.microsoft.com/office/drawing/2014/main" id="{1FA06DE2-B8E7-8D26-9291-7A6819163A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4799" y="2517723"/>
            <a:ext cx="1384112" cy="1845483"/>
          </a:xfrm>
          <a:prstGeom prst="rect">
            <a:avLst/>
          </a:prstGeom>
          <a:ln w="28575">
            <a:noFill/>
          </a:ln>
        </p:spPr>
      </p:pic>
      <p:sp>
        <p:nvSpPr>
          <p:cNvPr id="3" name="object 7">
            <a:extLst>
              <a:ext uri="{FF2B5EF4-FFF2-40B4-BE49-F238E27FC236}">
                <a16:creationId xmlns:a16="http://schemas.microsoft.com/office/drawing/2014/main" id="{840B3A7D-5F51-C36B-4E76-A6145EA030AD}"/>
              </a:ext>
            </a:extLst>
          </p:cNvPr>
          <p:cNvSpPr/>
          <p:nvPr/>
        </p:nvSpPr>
        <p:spPr>
          <a:xfrm>
            <a:off x="1424629" y="9644354"/>
            <a:ext cx="692229" cy="211177"/>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nvGrpSpPr>
          <p:cNvPr id="39" name="Group 38">
            <a:extLst>
              <a:ext uri="{FF2B5EF4-FFF2-40B4-BE49-F238E27FC236}">
                <a16:creationId xmlns:a16="http://schemas.microsoft.com/office/drawing/2014/main" id="{AC812D88-EABC-2214-DCE0-195BA827EA40}"/>
              </a:ext>
            </a:extLst>
          </p:cNvPr>
          <p:cNvGrpSpPr/>
          <p:nvPr/>
        </p:nvGrpSpPr>
        <p:grpSpPr>
          <a:xfrm>
            <a:off x="1943108" y="2282071"/>
            <a:ext cx="2509822" cy="1948914"/>
            <a:chOff x="4037892" y="2034600"/>
            <a:chExt cx="2591025" cy="1993565"/>
          </a:xfrm>
        </p:grpSpPr>
        <p:pic>
          <p:nvPicPr>
            <p:cNvPr id="36" name="Picture 35">
              <a:extLst>
                <a:ext uri="{FF2B5EF4-FFF2-40B4-BE49-F238E27FC236}">
                  <a16:creationId xmlns:a16="http://schemas.microsoft.com/office/drawing/2014/main" id="{DD75A94D-8648-81CE-1800-01578F3B5BEA}"/>
                </a:ext>
              </a:extLst>
            </p:cNvPr>
            <p:cNvPicPr>
              <a:picLocks noChangeAspect="1"/>
            </p:cNvPicPr>
            <p:nvPr/>
          </p:nvPicPr>
          <p:blipFill>
            <a:blip r:embed="rId11"/>
            <a:stretch>
              <a:fillRect/>
            </a:stretch>
          </p:blipFill>
          <p:spPr>
            <a:xfrm>
              <a:off x="4037892" y="2034600"/>
              <a:ext cx="2591025" cy="1993565"/>
            </a:xfrm>
            <a:prstGeom prst="rect">
              <a:avLst/>
            </a:prstGeom>
            <a:ln w="28575">
              <a:noFill/>
            </a:ln>
          </p:spPr>
        </p:pic>
        <p:sp>
          <p:nvSpPr>
            <p:cNvPr id="38" name="TextBox 37">
              <a:extLst>
                <a:ext uri="{FF2B5EF4-FFF2-40B4-BE49-F238E27FC236}">
                  <a16:creationId xmlns:a16="http://schemas.microsoft.com/office/drawing/2014/main" id="{3DB4E2A8-CEFD-2D62-8DB0-9290DC931F06}"/>
                </a:ext>
              </a:extLst>
            </p:cNvPr>
            <p:cNvSpPr txBox="1"/>
            <p:nvPr/>
          </p:nvSpPr>
          <p:spPr>
            <a:xfrm>
              <a:off x="4066650" y="2127742"/>
              <a:ext cx="2519994" cy="1836496"/>
            </a:xfrm>
            <a:prstGeom prst="rect">
              <a:avLst/>
            </a:prstGeom>
            <a:noFill/>
          </p:spPr>
          <p:txBody>
            <a:bodyPr wrap="square" rtlCol="0">
              <a:spAutoFit/>
            </a:bodyPr>
            <a:lstStyle/>
            <a:p>
              <a:pPr algn="ctr"/>
              <a:r>
                <a:rPr lang="en-US" sz="1400" b="1" i="1" dirty="0">
                  <a:solidFill>
                    <a:srgbClr val="18453B"/>
                  </a:solidFill>
                  <a:latin typeface="Metropolis Thin" panose="00000200000000000000" pitchFamily="50" charset="0"/>
                </a:rPr>
                <a:t>Over </a:t>
              </a:r>
              <a:r>
                <a:rPr lang="en-US" sz="1400" b="1" i="1" dirty="0">
                  <a:solidFill>
                    <a:srgbClr val="18453B"/>
                  </a:solidFill>
                  <a:latin typeface="Metropolis" panose="00000500000000000000" pitchFamily="50" charset="0"/>
                </a:rPr>
                <a:t>19</a:t>
              </a:r>
              <a:r>
                <a:rPr lang="en-US" sz="1400" b="1" i="1" dirty="0">
                  <a:solidFill>
                    <a:srgbClr val="18453B"/>
                  </a:solidFill>
                  <a:latin typeface="Metropolis Thin" panose="00000200000000000000" pitchFamily="50" charset="0"/>
                </a:rPr>
                <a:t> Extension Master Gardener Hours volunteered, valued at </a:t>
              </a:r>
              <a:r>
                <a:rPr lang="en-US" sz="1400" b="1" i="1" dirty="0">
                  <a:solidFill>
                    <a:srgbClr val="18453B"/>
                  </a:solidFill>
                  <a:latin typeface="Metropolis" panose="00000500000000000000" pitchFamily="50" charset="0"/>
                </a:rPr>
                <a:t>$644</a:t>
              </a:r>
            </a:p>
            <a:p>
              <a:pPr algn="ctr">
                <a:lnSpc>
                  <a:spcPts val="800"/>
                </a:lnSpc>
              </a:pPr>
              <a:endParaRPr lang="en-US" sz="1400" b="1" i="1" dirty="0">
                <a:solidFill>
                  <a:srgbClr val="18453B"/>
                </a:solidFill>
                <a:latin typeface="Metropolis Thin" panose="00000200000000000000" pitchFamily="50" charset="0"/>
              </a:endParaRPr>
            </a:p>
            <a:p>
              <a:pPr algn="ctr"/>
              <a:r>
                <a:rPr lang="en-US" sz="1200" b="1" i="1" dirty="0">
                  <a:solidFill>
                    <a:srgbClr val="18453B"/>
                  </a:solidFill>
                  <a:latin typeface="Metropolis Thin" panose="00000200000000000000" pitchFamily="50" charset="0"/>
                </a:rPr>
                <a:t>These hours were dedicated to educating residents and preserving the natural resources of Kalkaska County</a:t>
              </a:r>
            </a:p>
          </p:txBody>
        </p:sp>
      </p:grpSp>
    </p:spTree>
    <p:extLst>
      <p:ext uri="{BB962C8B-B14F-4D97-AF65-F5344CB8AC3E}">
        <p14:creationId xmlns:p14="http://schemas.microsoft.com/office/powerpoint/2010/main" val="221330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B76011-BFEA-6706-D864-F314EA3F5AB0}"/>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58205CE2-C681-8018-AD4B-D4F0265CF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31" y="2271945"/>
            <a:ext cx="2331777" cy="1596791"/>
          </a:xfrm>
          <a:prstGeom prst="rect">
            <a:avLst/>
          </a:prstGeom>
        </p:spPr>
      </p:pic>
      <p:sp>
        <p:nvSpPr>
          <p:cNvPr id="2" name="object 2">
            <a:extLst>
              <a:ext uri="{FF2B5EF4-FFF2-40B4-BE49-F238E27FC236}">
                <a16:creationId xmlns:a16="http://schemas.microsoft.com/office/drawing/2014/main" id="{8997769B-3B6C-A7AB-88FB-0EDAA2D075DA}"/>
              </a:ext>
            </a:extLst>
          </p:cNvPr>
          <p:cNvSpPr/>
          <p:nvPr/>
        </p:nvSpPr>
        <p:spPr>
          <a:xfrm>
            <a:off x="0" y="590002"/>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a:extLst>
              <a:ext uri="{FF2B5EF4-FFF2-40B4-BE49-F238E27FC236}">
                <a16:creationId xmlns:a16="http://schemas.microsoft.com/office/drawing/2014/main" id="{844E9D03-BAD9-C170-1CFB-33AFDF8EB396}"/>
              </a:ext>
            </a:extLst>
          </p:cNvPr>
          <p:cNvSpPr txBox="1"/>
          <p:nvPr/>
        </p:nvSpPr>
        <p:spPr>
          <a:xfrm>
            <a:off x="255972" y="4081463"/>
            <a:ext cx="7229978" cy="5330915"/>
          </a:xfrm>
          <a:prstGeom prst="rect">
            <a:avLst/>
          </a:prstGeom>
        </p:spPr>
        <p:txBody>
          <a:bodyPr vert="horz" wrap="square" lIns="0" tIns="13494" rIns="0" bIns="0" numCol="3" spcCol="182880" rtlCol="0">
            <a:noAutofit/>
          </a:bodyPr>
          <a:lstStyle/>
          <a:p>
            <a:pPr marL="13495">
              <a:spcBef>
                <a:spcPts val="106"/>
              </a:spcBef>
            </a:pPr>
            <a:r>
              <a:rPr lang="en-US" sz="1400" dirty="0">
                <a:solidFill>
                  <a:srgbClr val="18453B"/>
                </a:solidFill>
                <a:latin typeface="Metropolis Medium" panose="00000600000000000000" pitchFamily="50" charset="0"/>
                <a:cs typeface="Gotham Bold"/>
              </a:rPr>
              <a:t>4-H LIVESTOCK 2025</a:t>
            </a:r>
            <a:r>
              <a:rPr lang="en-US" sz="1400" spc="158" dirty="0">
                <a:solidFill>
                  <a:srgbClr val="18453B"/>
                </a:solidFill>
                <a:latin typeface="Metropolis Medium" panose="00000600000000000000" pitchFamily="50" charset="0"/>
                <a:cs typeface="Gotham Bold"/>
              </a:rPr>
              <a:t> </a:t>
            </a:r>
            <a:endParaRPr lang="en-US" sz="1400" dirty="0">
              <a:solidFill>
                <a:srgbClr val="18453B"/>
              </a:solidFill>
              <a:latin typeface="Metropolis Medium" panose="00000600000000000000" pitchFamily="50" charset="0"/>
              <a:cs typeface="Gotham Bold"/>
            </a:endParaRPr>
          </a:p>
          <a:p>
            <a:pPr algn="l" rtl="0" fontAlgn="base"/>
            <a:endParaRPr lang="en-US" sz="1050" dirty="0">
              <a:solidFill>
                <a:srgbClr val="000000"/>
              </a:solidFill>
              <a:latin typeface="Metropolis" panose="00000500000000000000" pitchFamily="50" charset="0"/>
            </a:endParaRPr>
          </a:p>
          <a:p>
            <a:pPr algn="just" rtl="0" fontAlgn="base"/>
            <a:r>
              <a:rPr lang="en-US" sz="1050" dirty="0">
                <a:solidFill>
                  <a:srgbClr val="000000"/>
                </a:solidFill>
                <a:latin typeface="Metropolis" panose="00000500000000000000" pitchFamily="50" charset="0"/>
              </a:rPr>
              <a:t>The 2025 Kalkaska County Fair highlighted exciting growth for our livestock program. A total of 73 youth participants exhibited their projects—an increase of more than 23% compared to 2024. Youth competed in a wide range of showmanship and market classes, demonstrating their knowledge, responsibility, and dedication to caring for their animals.</a:t>
            </a:r>
          </a:p>
          <a:p>
            <a:pPr algn="just" rtl="0" fontAlgn="base"/>
            <a:r>
              <a:rPr lang="en-US" sz="1050" dirty="0">
                <a:solidFill>
                  <a:srgbClr val="000000"/>
                </a:solidFill>
                <a:latin typeface="Metropolis" panose="00000500000000000000" pitchFamily="50" charset="0"/>
              </a:rPr>
              <a:t> </a:t>
            </a:r>
            <a:endParaRPr lang="en-US" sz="1050" dirty="0">
              <a:solidFill>
                <a:srgbClr val="000000"/>
              </a:solidFill>
              <a:latin typeface="Segoe UI" panose="020B0502040204020203" pitchFamily="34" charset="0"/>
            </a:endParaRPr>
          </a:p>
          <a:p>
            <a:pPr algn="just" rtl="0" fontAlgn="base"/>
            <a:r>
              <a:rPr lang="en-US" sz="1050" dirty="0">
                <a:solidFill>
                  <a:srgbClr val="000000"/>
                </a:solidFill>
                <a:latin typeface="Metropolis" panose="00000500000000000000" pitchFamily="50" charset="0"/>
              </a:rPr>
              <a:t>Community support was especially evident during the 4-H Livestock Auction, which capped off a full week of competition. Auction sales exceeded the previous year’s total by more than $38,000—a 40% increase! This remarkable growth shows the strong commitment of local businesses, families, and new buyers to investing in our 4-H youth.</a:t>
            </a:r>
          </a:p>
          <a:p>
            <a:pPr algn="just" rtl="0" fontAlgn="base"/>
            <a:r>
              <a:rPr lang="en-US" sz="1050" dirty="0">
                <a:solidFill>
                  <a:srgbClr val="000000"/>
                </a:solidFill>
                <a:latin typeface="Metropolis" panose="00000500000000000000" pitchFamily="50" charset="0"/>
              </a:rPr>
              <a:t> </a:t>
            </a:r>
            <a:endParaRPr lang="en-US" sz="1050" dirty="0">
              <a:solidFill>
                <a:srgbClr val="000000"/>
              </a:solidFill>
              <a:latin typeface="Segoe UI" panose="020B0502040204020203" pitchFamily="34" charset="0"/>
            </a:endParaRPr>
          </a:p>
          <a:p>
            <a:pPr algn="just" rtl="0" fontAlgn="base"/>
            <a:r>
              <a:rPr lang="en-US" sz="1050" dirty="0">
                <a:solidFill>
                  <a:srgbClr val="000000"/>
                </a:solidFill>
                <a:latin typeface="Metropolis" panose="00000500000000000000" pitchFamily="50" charset="0"/>
              </a:rPr>
              <a:t>Species numbers also reflected this expansion. In 2024, 59 animals were marketed, while in 2025 that number rose to 73. The number of cattle more than doubled, and the goat project grew from just one animal in 2024 to six in 2025. Both rabbits and lambs saw more than 100% increases in the number marketed, showing exciting momentum across several species. </a:t>
            </a:r>
          </a:p>
          <a:p>
            <a:pPr algn="just" rtl="0" fontAlgn="base"/>
            <a:endParaRPr lang="en-US" sz="1050" dirty="0">
              <a:solidFill>
                <a:srgbClr val="000000"/>
              </a:solidFill>
              <a:latin typeface="Segoe UI" panose="020B0502040204020203" pitchFamily="34" charset="0"/>
            </a:endParaRPr>
          </a:p>
          <a:p>
            <a:pPr algn="just" rtl="0" fontAlgn="base"/>
            <a:r>
              <a:rPr lang="en-US" sz="1050" dirty="0">
                <a:solidFill>
                  <a:srgbClr val="000000"/>
                </a:solidFill>
                <a:latin typeface="Metropolis" panose="00000500000000000000" pitchFamily="50" charset="0"/>
              </a:rPr>
              <a:t>As always, livestock exhibitors completed market workbooks, which include research on animal breeds, feed records, expense tracking, and profit projections. These workbooks, along with pre-fair planning meetings, livestock clinics, and fairground work bees, help ensure that youth understand both the business and science of raising market animals. At the fair, 4-H youth also took on responsibilities beyond the show ring—such as guest education and maintaining clean barns—providing the community with a welcoming and educational experience.  The continued growth of the livestock program reflects the strength of our youth, volunteers, and supporters. Together, we are building skills, responsibility, and leadership that last long after fair weekends.</a:t>
            </a:r>
          </a:p>
          <a:p>
            <a:pPr algn="just" rtl="0" fontAlgn="base"/>
            <a:endParaRPr lang="en-US" sz="1050" dirty="0">
              <a:solidFill>
                <a:srgbClr val="000000"/>
              </a:solidFill>
              <a:latin typeface="Segoe UI" panose="020B0502040204020203" pitchFamily="34" charset="0"/>
            </a:endParaRPr>
          </a:p>
          <a:p>
            <a:pPr algn="l" rtl="0" fontAlgn="base"/>
            <a:r>
              <a:rPr lang="en-US" sz="1400" dirty="0">
                <a:solidFill>
                  <a:srgbClr val="18453B"/>
                </a:solidFill>
                <a:latin typeface="Metropolis Medium" panose="00000600000000000000" pitchFamily="50" charset="0"/>
                <a:cs typeface="Gotham Bold"/>
              </a:rPr>
              <a:t>4-H SCHOLARSHIPS 2025</a:t>
            </a:r>
            <a:r>
              <a:rPr lang="en-US" sz="1400" spc="158" dirty="0">
                <a:solidFill>
                  <a:srgbClr val="18453B"/>
                </a:solidFill>
                <a:latin typeface="Metropolis Medium" panose="00000600000000000000" pitchFamily="50" charset="0"/>
                <a:cs typeface="Gotham Bold"/>
              </a:rPr>
              <a:t> </a:t>
            </a:r>
            <a:endParaRPr lang="en-US" sz="1400" dirty="0">
              <a:solidFill>
                <a:srgbClr val="18453B"/>
              </a:solidFill>
              <a:latin typeface="Metropolis Medium" panose="00000600000000000000" pitchFamily="50" charset="0"/>
              <a:cs typeface="Gotham Bold"/>
            </a:endParaRPr>
          </a:p>
          <a:p>
            <a:pPr algn="l" rtl="0" fontAlgn="base"/>
            <a:endParaRPr lang="en-US" sz="1050" dirty="0">
              <a:solidFill>
                <a:srgbClr val="000000"/>
              </a:solidFill>
              <a:latin typeface="Segoe UI" panose="020B0502040204020203" pitchFamily="34" charset="0"/>
            </a:endParaRPr>
          </a:p>
          <a:p>
            <a:pPr algn="just" rtl="0" fontAlgn="base"/>
            <a:r>
              <a:rPr lang="en-US" sz="1050" dirty="0">
                <a:solidFill>
                  <a:srgbClr val="000000"/>
                </a:solidFill>
                <a:latin typeface="Metropolis" panose="00000500000000000000" pitchFamily="50" charset="0"/>
              </a:rPr>
              <a:t>Kalkaska MSU Extension and the Kalkaska County 4-H Leader’s Association continued their long-standing tradition of awarding college scholarships to outstanding 4-H members. To be eligible, applicants must be active 4-H members with at least five years of participation and submit an application highlighting their experiences and achievements in 4-H. This year’s recipients were Joel Rosin and Jakob Ball, with Keller Torrey receiving the Duke Hill Memorial Scholarship. These scholarships are made possible through the generous support of the 4-H Foundation and the family of Duke Hill. </a:t>
            </a:r>
            <a:endParaRPr lang="en-US" sz="1050" dirty="0">
              <a:solidFill>
                <a:srgbClr val="000000"/>
              </a:solidFill>
              <a:latin typeface="Segoe UI" panose="020B0502040204020203" pitchFamily="34" charset="0"/>
            </a:endParaRPr>
          </a:p>
        </p:txBody>
      </p:sp>
      <p:grpSp>
        <p:nvGrpSpPr>
          <p:cNvPr id="4" name="object 4">
            <a:extLst>
              <a:ext uri="{FF2B5EF4-FFF2-40B4-BE49-F238E27FC236}">
                <a16:creationId xmlns:a16="http://schemas.microsoft.com/office/drawing/2014/main" id="{43B57F97-B5FB-D3FD-CDD2-130FB65D1530}"/>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6B7143FD-4A24-1945-7E14-2FA64B6642E4}"/>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22DEA832-037A-64CC-1937-B9822265A505}"/>
                </a:ext>
              </a:extLst>
            </p:cNvPr>
            <p:cNvPicPr/>
            <p:nvPr/>
          </p:nvPicPr>
          <p:blipFill>
            <a:blip r:embed="rId3"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201A1169-A135-77E2-C7E2-D6FBAEBE654C}"/>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975BE146-6799-3454-9843-2A85C2062902}"/>
              </a:ext>
            </a:extLst>
          </p:cNvPr>
          <p:cNvSpPr txBox="1"/>
          <p:nvPr/>
        </p:nvSpPr>
        <p:spPr>
          <a:xfrm>
            <a:off x="4776787" y="692188"/>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4-H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2D1B5E6D-E58F-B603-0A21-5F9AEE860BB0}"/>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6</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C3E31E15-181B-07D7-029C-48642051C5B2}"/>
              </a:ext>
            </a:extLst>
          </p:cNvPr>
          <p:cNvSpPr txBox="1"/>
          <p:nvPr/>
        </p:nvSpPr>
        <p:spPr>
          <a:xfrm>
            <a:off x="-15434" y="171449"/>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DEVELOPING YOUTH AND COMMUNITIES</a:t>
            </a:r>
          </a:p>
        </p:txBody>
      </p:sp>
      <p:pic>
        <p:nvPicPr>
          <p:cNvPr id="9" name="Picture 8">
            <a:extLst>
              <a:ext uri="{FF2B5EF4-FFF2-40B4-BE49-F238E27FC236}">
                <a16:creationId xmlns:a16="http://schemas.microsoft.com/office/drawing/2014/main" id="{852D29FD-DF26-C651-7840-F4B1239FC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972" y="679234"/>
            <a:ext cx="3262316" cy="1450343"/>
          </a:xfrm>
          <a:prstGeom prst="rect">
            <a:avLst/>
          </a:prstGeom>
          <a:ln w="28575">
            <a:noFill/>
          </a:ln>
        </p:spPr>
      </p:pic>
      <p:pic>
        <p:nvPicPr>
          <p:cNvPr id="19" name="Picture 18">
            <a:extLst>
              <a:ext uri="{FF2B5EF4-FFF2-40B4-BE49-F238E27FC236}">
                <a16:creationId xmlns:a16="http://schemas.microsoft.com/office/drawing/2014/main" id="{74D3ECA1-5048-A841-28AA-D2AB275336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233"/>
          <a:stretch/>
        </p:blipFill>
        <p:spPr>
          <a:xfrm>
            <a:off x="3744919" y="441853"/>
            <a:ext cx="1970081" cy="1694916"/>
          </a:xfrm>
          <a:prstGeom prst="rect">
            <a:avLst/>
          </a:prstGeom>
          <a:ln w="28575">
            <a:noFill/>
          </a:ln>
        </p:spPr>
      </p:pic>
      <p:pic>
        <p:nvPicPr>
          <p:cNvPr id="23" name="Picture 22">
            <a:extLst>
              <a:ext uri="{FF2B5EF4-FFF2-40B4-BE49-F238E27FC236}">
                <a16:creationId xmlns:a16="http://schemas.microsoft.com/office/drawing/2014/main" id="{BB3E57BD-CB8D-732C-6EB7-1E7989175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1410710"/>
            <a:ext cx="1923350" cy="2540742"/>
          </a:xfrm>
          <a:prstGeom prst="rect">
            <a:avLst/>
          </a:prstGeom>
          <a:ln w="28575">
            <a:noFill/>
          </a:ln>
        </p:spPr>
      </p:pic>
      <p:grpSp>
        <p:nvGrpSpPr>
          <p:cNvPr id="12" name="Group 11">
            <a:extLst>
              <a:ext uri="{FF2B5EF4-FFF2-40B4-BE49-F238E27FC236}">
                <a16:creationId xmlns:a16="http://schemas.microsoft.com/office/drawing/2014/main" id="{C39C6A28-957D-5EC9-44A0-67957CD87F04}"/>
              </a:ext>
            </a:extLst>
          </p:cNvPr>
          <p:cNvGrpSpPr/>
          <p:nvPr/>
        </p:nvGrpSpPr>
        <p:grpSpPr>
          <a:xfrm>
            <a:off x="2700621" y="2003686"/>
            <a:ext cx="2606973" cy="1852327"/>
            <a:chOff x="1226882" y="6144963"/>
            <a:chExt cx="2439118" cy="1758255"/>
          </a:xfrm>
        </p:grpSpPr>
        <p:pic>
          <p:nvPicPr>
            <p:cNvPr id="10" name="Picture 9">
              <a:extLst>
                <a:ext uri="{FF2B5EF4-FFF2-40B4-BE49-F238E27FC236}">
                  <a16:creationId xmlns:a16="http://schemas.microsoft.com/office/drawing/2014/main" id="{E63301D7-89DE-2B5B-A424-3767B3352B01}"/>
                </a:ext>
              </a:extLst>
            </p:cNvPr>
            <p:cNvPicPr>
              <a:picLocks noChangeAspect="1"/>
            </p:cNvPicPr>
            <p:nvPr/>
          </p:nvPicPr>
          <p:blipFill>
            <a:blip r:embed="rId7"/>
            <a:stretch>
              <a:fillRect/>
            </a:stretch>
          </p:blipFill>
          <p:spPr>
            <a:xfrm>
              <a:off x="1226882" y="6144963"/>
              <a:ext cx="2439118" cy="1758255"/>
            </a:xfrm>
            <a:prstGeom prst="rect">
              <a:avLst/>
            </a:prstGeom>
            <a:solidFill>
              <a:schemeClr val="bg1">
                <a:alpha val="93000"/>
              </a:schemeClr>
            </a:solidFill>
            <a:ln w="28575">
              <a:noFill/>
            </a:ln>
          </p:spPr>
        </p:pic>
        <p:sp>
          <p:nvSpPr>
            <p:cNvPr id="11" name="TextBox 10">
              <a:extLst>
                <a:ext uri="{FF2B5EF4-FFF2-40B4-BE49-F238E27FC236}">
                  <a16:creationId xmlns:a16="http://schemas.microsoft.com/office/drawing/2014/main" id="{B5368D24-D99E-5127-88B9-77F557BB7F74}"/>
                </a:ext>
              </a:extLst>
            </p:cNvPr>
            <p:cNvSpPr txBox="1"/>
            <p:nvPr/>
          </p:nvSpPr>
          <p:spPr>
            <a:xfrm>
              <a:off x="1427157" y="6236601"/>
              <a:ext cx="2134205" cy="1606803"/>
            </a:xfrm>
            <a:prstGeom prst="rect">
              <a:avLst/>
            </a:prstGeom>
            <a:noFill/>
            <a:ln>
              <a:noFill/>
            </a:ln>
          </p:spPr>
          <p:txBody>
            <a:bodyPr wrap="square" rtlCol="0">
              <a:spAutoFit/>
            </a:bodyPr>
            <a:lstStyle/>
            <a:p>
              <a:r>
                <a:rPr lang="en-US" sz="1400" b="1" i="1" dirty="0">
                  <a:solidFill>
                    <a:srgbClr val="18453B"/>
                  </a:solidFill>
                  <a:latin typeface="Metropolis Thin" panose="00000200000000000000" pitchFamily="50" charset="0"/>
                </a:rPr>
                <a:t>“One thing 4-H has taught me is that even when you’re not sure, you give it your best.”</a:t>
              </a:r>
            </a:p>
            <a:p>
              <a:endParaRPr lang="en-US" sz="1400" b="1" i="1" dirty="0">
                <a:solidFill>
                  <a:srgbClr val="18453B"/>
                </a:solidFill>
                <a:latin typeface="Metropolis Thin" panose="00000200000000000000" pitchFamily="50" charset="0"/>
              </a:endParaRPr>
            </a:p>
            <a:p>
              <a:r>
                <a:rPr lang="en-US" sz="1400" b="1" i="1" dirty="0">
                  <a:solidFill>
                    <a:srgbClr val="18453B"/>
                  </a:solidFill>
                  <a:latin typeface="Metropolis Thin" panose="00000200000000000000" pitchFamily="50" charset="0"/>
                </a:rPr>
                <a:t>-</a:t>
              </a:r>
              <a:r>
                <a:rPr lang="en-US" sz="1400" b="1" dirty="0">
                  <a:solidFill>
                    <a:srgbClr val="18453B"/>
                  </a:solidFill>
                  <a:latin typeface="Metropolis Thin" panose="00000200000000000000" pitchFamily="50" charset="0"/>
                </a:rPr>
                <a:t>Joel Rosin </a:t>
              </a:r>
            </a:p>
            <a:p>
              <a:r>
                <a:rPr lang="en-US" sz="1000" b="1" i="1" dirty="0">
                  <a:solidFill>
                    <a:srgbClr val="18453B"/>
                  </a:solidFill>
                  <a:latin typeface="Metropolis Thin" panose="00000200000000000000" pitchFamily="50" charset="0"/>
                </a:rPr>
                <a:t>(2025 Kalkaska H.S. Graduate and 4-H Scholarship Recipient)</a:t>
              </a:r>
            </a:p>
          </p:txBody>
        </p:sp>
      </p:grpSp>
      <p:pic>
        <p:nvPicPr>
          <p:cNvPr id="13" name="Picture 12">
            <a:extLst>
              <a:ext uri="{FF2B5EF4-FFF2-40B4-BE49-F238E27FC236}">
                <a16:creationId xmlns:a16="http://schemas.microsoft.com/office/drawing/2014/main" id="{85F54D06-094D-4719-B1E1-D75F2283DB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14" t="4187" r="5243"/>
          <a:stretch/>
        </p:blipFill>
        <p:spPr>
          <a:xfrm>
            <a:off x="5803391" y="6565258"/>
            <a:ext cx="1832581" cy="1522937"/>
          </a:xfrm>
          <a:prstGeom prst="rect">
            <a:avLst/>
          </a:prstGeom>
        </p:spPr>
      </p:pic>
      <p:pic>
        <p:nvPicPr>
          <p:cNvPr id="16" name="Picture 15">
            <a:extLst>
              <a:ext uri="{FF2B5EF4-FFF2-40B4-BE49-F238E27FC236}">
                <a16:creationId xmlns:a16="http://schemas.microsoft.com/office/drawing/2014/main" id="{838AE65F-F4BC-44DE-AD10-25499264433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448" t="16402" r="4651" b="13074"/>
          <a:stretch/>
        </p:blipFill>
        <p:spPr>
          <a:xfrm>
            <a:off x="5157656" y="7757160"/>
            <a:ext cx="2470696" cy="1539240"/>
          </a:xfrm>
          <a:prstGeom prst="rect">
            <a:avLst/>
          </a:prstGeom>
        </p:spPr>
      </p:pic>
    </p:spTree>
    <p:extLst>
      <p:ext uri="{BB962C8B-B14F-4D97-AF65-F5344CB8AC3E}">
        <p14:creationId xmlns:p14="http://schemas.microsoft.com/office/powerpoint/2010/main" val="629291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AC5E775-E552-C193-79DF-5D81EA63857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AADB823-CFCA-3DAD-5CD1-38278BFB26C7}"/>
              </a:ext>
            </a:extLst>
          </p:cNvPr>
          <p:cNvSpPr txBox="1"/>
          <p:nvPr/>
        </p:nvSpPr>
        <p:spPr>
          <a:xfrm>
            <a:off x="85586" y="4458072"/>
            <a:ext cx="7561048" cy="5070619"/>
          </a:xfrm>
          <a:prstGeom prst="rect">
            <a:avLst/>
          </a:prstGeom>
          <a:noFill/>
        </p:spPr>
        <p:txBody>
          <a:bodyPr wrap="square" numCol="3" spcCol="182880" rtlCol="0">
            <a:spAutoFit/>
          </a:bodyPr>
          <a:lstStyle/>
          <a:p>
            <a:pPr algn="l"/>
            <a:r>
              <a:rPr lang="en-US" sz="1400" dirty="0">
                <a:solidFill>
                  <a:srgbClr val="18453B"/>
                </a:solidFill>
                <a:latin typeface="Metropolis Medium" panose="00000600000000000000" pitchFamily="50" charset="0"/>
              </a:rPr>
              <a:t>2024-2025 4-H SOCCER</a:t>
            </a:r>
          </a:p>
          <a:p>
            <a:pPr algn="just">
              <a:lnSpc>
                <a:spcPts val="600"/>
              </a:lnSpc>
            </a:pPr>
            <a:endParaRPr lang="en-US" dirty="0"/>
          </a:p>
          <a:p>
            <a:pPr algn="just"/>
            <a:r>
              <a:rPr lang="en-US" sz="1050" dirty="0">
                <a:solidFill>
                  <a:schemeClr val="tx1"/>
                </a:solidFill>
                <a:latin typeface="Metropolis" panose="00000500000000000000" pitchFamily="50" charset="0"/>
              </a:rPr>
              <a:t>Our Kalkaska 4-H Youth Soccer program continues to provide a fun, active, and inclusive experience for local youth! In the 2024–2025 season, 69 youth ages five through ten participated under the guidance of nine dedicated volunteer coaches. Practices filled the soccer fields on weeknights, while Saturday games drew crowds of family, friends, and community members cheering from the sidelines. </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The season wrapped up in May with a special end-of-year game and celebration, where every player received a medal and enjoyed pizza with their teammates and families. It was a great way to recognize the hard work and growth of all participants. </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We are grateful for our coaches and the community sponsors who make this program possible by keeping it affordable and supporting scholarships for eligible youth. Looking ahead, four coaches have already committed to return in 2025, and we are currently working to screen, fill, and train additional coaching positions for the next season, set to begin Spring 2026. </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Through 4-H soccer, participants not only build soccer skills but also develop teamwork, sportsmanship, and lifelong healthy habits. </a:t>
            </a:r>
          </a:p>
          <a:p>
            <a:pPr algn="l"/>
            <a:endParaRPr lang="en-US" sz="1400" b="1" dirty="0">
              <a:solidFill>
                <a:srgbClr val="18453B"/>
              </a:solidFill>
              <a:latin typeface="Metropolis" panose="00000500000000000000" pitchFamily="50" charset="0"/>
            </a:endParaRPr>
          </a:p>
          <a:p>
            <a:pPr algn="l"/>
            <a:r>
              <a:rPr lang="en-US" sz="1400" dirty="0">
                <a:solidFill>
                  <a:srgbClr val="18453B"/>
                </a:solidFill>
                <a:latin typeface="Metropolis Medium" panose="00000600000000000000" pitchFamily="50" charset="0"/>
              </a:rPr>
              <a:t>2025 4-H ARCHERY</a:t>
            </a:r>
          </a:p>
          <a:p>
            <a:pPr algn="just">
              <a:lnSpc>
                <a:spcPts val="600"/>
              </a:lnSpc>
            </a:pPr>
            <a:endParaRPr lang="en-US" sz="1400" b="1" dirty="0">
              <a:solidFill>
                <a:srgbClr val="18453B"/>
              </a:solidFill>
              <a:latin typeface="Metropolis" panose="00000500000000000000" pitchFamily="50" charset="0"/>
            </a:endParaRPr>
          </a:p>
          <a:p>
            <a:pPr algn="just"/>
            <a:r>
              <a:rPr lang="en-US" sz="1050" dirty="0">
                <a:solidFill>
                  <a:schemeClr val="tx1"/>
                </a:solidFill>
                <a:latin typeface="Metropolis" panose="00000500000000000000" pitchFamily="50" charset="0"/>
              </a:rPr>
              <a:t>The 2025 Kalkaska 4-H Archery Club had another fantastic season, with 29 youth participants and even a waiting list eager to join. The club met weekly in January and February at Evergreen Baptist Church, where young archers practiced in a safe, structured, and supportive environment. </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This year, the program continued under the leadership of long-time 4-H volunteer and Kalkaska County Sheriff’s Deputy Ray Farrier, who was joined by fellow deputy Nate Deveneau. Together, they provided hands-on instruction in proper equipment handling, range safety, and shooting technique. </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While learning how to shoot a bow is the most visible outcome, archery provides much more. Youth participants practiced patience, focus, and discipline—skills that carry into the classroom, athletics, and everyday life. The program also built confidence as members celebrated individual achievements and encouraged one another, helping to create friendships that extend far beyond the range.</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Archery also highlights the importance of respect—for peers, leaders, equipment, and safety procedures. These lessons prepare youth to take responsibility for themselves and to support others, qualities that benefit them in future leadership roles both in 4-H and in the community.</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We are incredibly grateful to Ray and Nate for sharing their time and expertise, and to Evergreen Baptist Church for generously opening their facility to make this program possible. With growing interest each year, it’s clear that archery continues to be one of our most in-demand and impactful 4-H clubs in Kalkaska County. </a:t>
            </a:r>
          </a:p>
          <a:p>
            <a:r>
              <a:rPr lang="en-US" sz="1050" dirty="0">
                <a:solidFill>
                  <a:schemeClr val="tx1"/>
                </a:solidFill>
                <a:latin typeface="Metropolis" panose="00000500000000000000" pitchFamily="50" charset="0"/>
              </a:rPr>
              <a:t> </a:t>
            </a:r>
          </a:p>
        </p:txBody>
      </p:sp>
      <p:sp>
        <p:nvSpPr>
          <p:cNvPr id="2" name="object 2">
            <a:extLst>
              <a:ext uri="{FF2B5EF4-FFF2-40B4-BE49-F238E27FC236}">
                <a16:creationId xmlns:a16="http://schemas.microsoft.com/office/drawing/2014/main" id="{F529A377-9F54-CF9F-D26B-6EF0B6D37E7C}"/>
              </a:ext>
            </a:extLst>
          </p:cNvPr>
          <p:cNvSpPr/>
          <p:nvPr/>
        </p:nvSpPr>
        <p:spPr>
          <a:xfrm>
            <a:off x="0" y="590002"/>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a:extLst>
              <a:ext uri="{FF2B5EF4-FFF2-40B4-BE49-F238E27FC236}">
                <a16:creationId xmlns:a16="http://schemas.microsoft.com/office/drawing/2014/main" id="{1A38030B-A775-B29C-503E-7999B1C252D9}"/>
              </a:ext>
            </a:extLst>
          </p:cNvPr>
          <p:cNvSpPr txBox="1"/>
          <p:nvPr/>
        </p:nvSpPr>
        <p:spPr>
          <a:xfrm>
            <a:off x="194849" y="3759772"/>
            <a:ext cx="7382702" cy="5393524"/>
          </a:xfrm>
          <a:prstGeom prst="rect">
            <a:avLst/>
          </a:prstGeom>
        </p:spPr>
        <p:txBody>
          <a:bodyPr vert="horz" wrap="square" lIns="0" tIns="13494" rIns="0" bIns="0" numCol="3" spcCol="182880" rtlCol="0">
            <a:noAutofit/>
          </a:bodyPr>
          <a:lstStyle/>
          <a:p>
            <a:pPr marL="13495" marR="39134" algn="just">
              <a:spcBef>
                <a:spcPts val="947"/>
              </a:spcBef>
            </a:pPr>
            <a:r>
              <a:rPr lang="en-US" sz="1050" dirty="0">
                <a:solidFill>
                  <a:schemeClr val="tx1"/>
                </a:solidFill>
                <a:latin typeface="Metropolis" panose="00000500000000000000" pitchFamily="50" charset="0"/>
                <a:cs typeface="Gotham Book"/>
              </a:rPr>
              <a:t>	</a:t>
            </a:r>
          </a:p>
        </p:txBody>
      </p:sp>
      <p:grpSp>
        <p:nvGrpSpPr>
          <p:cNvPr id="4" name="object 4">
            <a:extLst>
              <a:ext uri="{FF2B5EF4-FFF2-40B4-BE49-F238E27FC236}">
                <a16:creationId xmlns:a16="http://schemas.microsoft.com/office/drawing/2014/main" id="{E1843DF5-E7C9-8BC4-DE0A-31EBB155EEFB}"/>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65BED7D5-50B9-B364-46FA-4FE1866B01EA}"/>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8342EAA2-74EE-C88F-5BD3-525DFF1EC811}"/>
                </a:ext>
              </a:extLst>
            </p:cNvPr>
            <p:cNvPicPr/>
            <p:nvPr/>
          </p:nvPicPr>
          <p:blipFill>
            <a:blip r:embed="rId2"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B08E5B4F-45E3-C889-D3F5-3A662F56D0F0}"/>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61EDB4AA-3848-1732-C0FF-51BD396B9D07}"/>
              </a:ext>
            </a:extLst>
          </p:cNvPr>
          <p:cNvSpPr txBox="1"/>
          <p:nvPr/>
        </p:nvSpPr>
        <p:spPr>
          <a:xfrm>
            <a:off x="4776787" y="692188"/>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4-H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A3474B66-ECA5-A755-8BA3-B944B42603E2}"/>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7</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D2777C40-F445-397E-3FBE-928616F6198A}"/>
              </a:ext>
            </a:extLst>
          </p:cNvPr>
          <p:cNvSpPr txBox="1"/>
          <p:nvPr/>
        </p:nvSpPr>
        <p:spPr>
          <a:xfrm>
            <a:off x="-15434" y="171449"/>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DEVELOPING YOUTH AND COMMUNITIES</a:t>
            </a:r>
          </a:p>
        </p:txBody>
      </p:sp>
      <p:pic>
        <p:nvPicPr>
          <p:cNvPr id="19" name="Picture 18">
            <a:extLst>
              <a:ext uri="{FF2B5EF4-FFF2-40B4-BE49-F238E27FC236}">
                <a16:creationId xmlns:a16="http://schemas.microsoft.com/office/drawing/2014/main" id="{33A9D7CD-A130-AAE3-1D3A-041500F92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85" y="1364078"/>
            <a:ext cx="1895615" cy="2843154"/>
          </a:xfrm>
          <a:prstGeom prst="rect">
            <a:avLst/>
          </a:prstGeom>
          <a:ln w="28575">
            <a:noFill/>
          </a:ln>
        </p:spPr>
      </p:pic>
      <p:pic>
        <p:nvPicPr>
          <p:cNvPr id="27" name="Picture 26">
            <a:extLst>
              <a:ext uri="{FF2B5EF4-FFF2-40B4-BE49-F238E27FC236}">
                <a16:creationId xmlns:a16="http://schemas.microsoft.com/office/drawing/2014/main" id="{48DF1751-1920-5DF3-52C3-E577FF0B1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799" y="2478959"/>
            <a:ext cx="2769835" cy="1979113"/>
          </a:xfrm>
          <a:prstGeom prst="rect">
            <a:avLst/>
          </a:prstGeom>
          <a:ln w="28575">
            <a:noFill/>
          </a:ln>
        </p:spPr>
      </p:pic>
      <p:pic>
        <p:nvPicPr>
          <p:cNvPr id="28" name="Picture 27">
            <a:extLst>
              <a:ext uri="{FF2B5EF4-FFF2-40B4-BE49-F238E27FC236}">
                <a16:creationId xmlns:a16="http://schemas.microsoft.com/office/drawing/2014/main" id="{975D278E-4768-F11D-7DD5-C62585D37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5658" y="2689327"/>
            <a:ext cx="1905014" cy="1739360"/>
          </a:xfrm>
          <a:prstGeom prst="rect">
            <a:avLst/>
          </a:prstGeom>
        </p:spPr>
      </p:pic>
      <p:pic>
        <p:nvPicPr>
          <p:cNvPr id="1026" name="Picture 2">
            <a:extLst>
              <a:ext uri="{FF2B5EF4-FFF2-40B4-BE49-F238E27FC236}">
                <a16:creationId xmlns:a16="http://schemas.microsoft.com/office/drawing/2014/main" id="{4202A8D5-9702-0364-6615-CDBA4F09C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20771" y="1141739"/>
            <a:ext cx="1174225" cy="1643916"/>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A161BB4-CDC2-5FC1-C7E2-0ED224D0DF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8849" y="837273"/>
            <a:ext cx="2862634" cy="1948382"/>
          </a:xfrm>
          <a:prstGeom prst="rect">
            <a:avLst/>
          </a:prstGeom>
          <a:ln w="28575">
            <a:noFill/>
          </a:ln>
        </p:spPr>
      </p:pic>
      <p:pic>
        <p:nvPicPr>
          <p:cNvPr id="22" name="Picture 21">
            <a:extLst>
              <a:ext uri="{FF2B5EF4-FFF2-40B4-BE49-F238E27FC236}">
                <a16:creationId xmlns:a16="http://schemas.microsoft.com/office/drawing/2014/main" id="{3C9D93AF-971F-AF42-00A5-05678CF196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6411" y="2584371"/>
            <a:ext cx="1083120" cy="1624529"/>
          </a:xfrm>
          <a:prstGeom prst="rect">
            <a:avLst/>
          </a:prstGeom>
          <a:ln w="28575">
            <a:noFill/>
          </a:ln>
        </p:spPr>
      </p:pic>
      <p:sp>
        <p:nvSpPr>
          <p:cNvPr id="12" name="TextBox 11">
            <a:extLst>
              <a:ext uri="{FF2B5EF4-FFF2-40B4-BE49-F238E27FC236}">
                <a16:creationId xmlns:a16="http://schemas.microsoft.com/office/drawing/2014/main" id="{65C111CC-C639-408A-A183-E87EC385E479}"/>
              </a:ext>
            </a:extLst>
          </p:cNvPr>
          <p:cNvSpPr txBox="1"/>
          <p:nvPr/>
        </p:nvSpPr>
        <p:spPr>
          <a:xfrm>
            <a:off x="6122528" y="5073097"/>
            <a:ext cx="1266031" cy="2058814"/>
          </a:xfrm>
          <a:prstGeom prst="rect">
            <a:avLst/>
          </a:prstGeom>
          <a:noFill/>
        </p:spPr>
        <p:txBody>
          <a:bodyPr wrap="square" rtlCol="0">
            <a:spAutoFit/>
          </a:bodyPr>
          <a:lstStyle/>
          <a:p>
            <a:endParaRPr lang="en-US" dirty="0"/>
          </a:p>
        </p:txBody>
      </p:sp>
      <p:pic>
        <p:nvPicPr>
          <p:cNvPr id="16" name="Picture 15">
            <a:extLst>
              <a:ext uri="{FF2B5EF4-FFF2-40B4-BE49-F238E27FC236}">
                <a16:creationId xmlns:a16="http://schemas.microsoft.com/office/drawing/2014/main" id="{8E9E7D61-2F47-4A57-A3E5-10A175601365}"/>
              </a:ext>
            </a:extLst>
          </p:cNvPr>
          <p:cNvPicPr>
            <a:picLocks noChangeAspect="1"/>
          </p:cNvPicPr>
          <p:nvPr/>
        </p:nvPicPr>
        <p:blipFill>
          <a:blip r:embed="rId9"/>
          <a:stretch>
            <a:fillRect/>
          </a:stretch>
        </p:blipFill>
        <p:spPr>
          <a:xfrm>
            <a:off x="6338755" y="1141739"/>
            <a:ext cx="800003" cy="1224004"/>
          </a:xfrm>
          <a:prstGeom prst="rect">
            <a:avLst/>
          </a:prstGeom>
        </p:spPr>
      </p:pic>
    </p:spTree>
    <p:extLst>
      <p:ext uri="{BB962C8B-B14F-4D97-AF65-F5344CB8AC3E}">
        <p14:creationId xmlns:p14="http://schemas.microsoft.com/office/powerpoint/2010/main" val="815819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AC5E775-E552-C193-79DF-5D81EA63857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AADB823-CFCA-3DAD-5CD1-38278BFB26C7}"/>
              </a:ext>
            </a:extLst>
          </p:cNvPr>
          <p:cNvSpPr txBox="1"/>
          <p:nvPr/>
        </p:nvSpPr>
        <p:spPr>
          <a:xfrm>
            <a:off x="152400" y="4444223"/>
            <a:ext cx="7458075" cy="5016141"/>
          </a:xfrm>
          <a:prstGeom prst="rect">
            <a:avLst/>
          </a:prstGeom>
          <a:noFill/>
        </p:spPr>
        <p:txBody>
          <a:bodyPr wrap="square" numCol="3" spcCol="182880" rtlCol="0">
            <a:spAutoFit/>
          </a:bodyPr>
          <a:lstStyle/>
          <a:p>
            <a:pPr algn="l"/>
            <a:r>
              <a:rPr lang="en-US" sz="1400" dirty="0">
                <a:solidFill>
                  <a:srgbClr val="18453B"/>
                </a:solidFill>
                <a:latin typeface="Metropolis Medium" panose="00000600000000000000" pitchFamily="50" charset="0"/>
              </a:rPr>
              <a:t>2025 KALKASKA COUNTY PLAT BOOKS</a:t>
            </a:r>
          </a:p>
          <a:p>
            <a:pPr algn="just">
              <a:lnSpc>
                <a:spcPts val="600"/>
              </a:lnSpc>
            </a:pPr>
            <a:endParaRPr lang="en-US" dirty="0"/>
          </a:p>
          <a:p>
            <a:pPr algn="just"/>
            <a:r>
              <a:rPr lang="en-US" sz="1050" dirty="0">
                <a:solidFill>
                  <a:schemeClr val="tx1"/>
                </a:solidFill>
                <a:latin typeface="Metropolis" panose="00000500000000000000" pitchFamily="50" charset="0"/>
              </a:rPr>
              <a:t>The Kalkaska 4-H Leader’s Association has once again partnered with a publishing company to produce an updated edition of the Kalkaska County Plat Book, replacing the 2021 version. The new books are expected to be available this October, just in time for fall hunting season.</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The Leader’s Association raises funds through 4-H events, donations at the 4-H Livestock Auction, and community support. A portion of these funds is invested in producing county plat books, which are sold at the MSU Extension office, Kalkaska County Library, Register of Deeds, and McLean’s Hardware. Proceeds help sustain 4-H programs and activities, ensuring youth have the resources and opportunities to learn, grow, and thrive.</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This year’s edition provides residents, businesses, and visitors with valuable property and land-use information while also celebrating Kalkaska County’s community spirit. The cover features work by a local photographer, photos of 4-H youth and events appear throughout, and advertisements from local businesses highlight the strong support of the community while giving businesses a unique way to reach residents and visitors.</a:t>
            </a:r>
          </a:p>
          <a:p>
            <a:pPr algn="just"/>
            <a:endParaRPr lang="en-US" sz="1050" dirty="0">
              <a:solidFill>
                <a:schemeClr val="tx1"/>
              </a:solidFill>
              <a:latin typeface="Metropolis" panose="00000500000000000000" pitchFamily="50" charset="0"/>
            </a:endParaRPr>
          </a:p>
          <a:p>
            <a:pPr algn="l"/>
            <a:r>
              <a:rPr lang="en-US" sz="1400" dirty="0">
                <a:solidFill>
                  <a:srgbClr val="18453B"/>
                </a:solidFill>
                <a:latin typeface="Metropolis Medium" panose="00000600000000000000" pitchFamily="50" charset="0"/>
              </a:rPr>
              <a:t>MSU EXTENSION OPEN HOUSE</a:t>
            </a:r>
          </a:p>
          <a:p>
            <a:pPr algn="just">
              <a:lnSpc>
                <a:spcPts val="600"/>
              </a:lnSpc>
            </a:pPr>
            <a:endParaRPr lang="en-US" sz="1400" b="1" dirty="0">
              <a:solidFill>
                <a:srgbClr val="18453B"/>
              </a:solidFill>
              <a:latin typeface="Metropolis" panose="00000500000000000000" pitchFamily="50" charset="0"/>
            </a:endParaRPr>
          </a:p>
          <a:p>
            <a:pPr algn="just"/>
            <a:r>
              <a:rPr lang="en-US" sz="1050" dirty="0">
                <a:solidFill>
                  <a:schemeClr val="tx1"/>
                </a:solidFill>
                <a:latin typeface="Metropolis" panose="00000500000000000000" pitchFamily="50" charset="0"/>
              </a:rPr>
              <a:t>When the Kettunen Center was closed and sold by the Michigan 4-H Board of Trustees, some of the taxidermy animals once used for teaching were entrusted to Joe Kreider, Natural Resources and Outdoor Educator in the Kalkaska MSU Extension office. While awaiting their next permanent home, the Kalkaska MSUE team transformed the office into a “holiday lodge,” showcasing a bear, owl, swan, weasels, and more. The display quickly became a hit, drawing in curious visitors from the Kaliseum.</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The exhibit also sparked spontaneous learning. When a Crawford School teacher asked if his students could see the collection, Joe set up an impromptu lobby display, giving students the chance to get up close and ask questions about Michigan’s wildlife.</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In addition, the “lodge” created a welcoming space for community engagement. Early in the new year, MSUE invited local partners—including staff from the Commission on Aging, Road Commission, Sheriff’s Department, Conservation District, and Prosecutor’s Office—for an afternoon of networking in the lodge space. Guests enjoyed the unique setting while building connections that strengthen countywide collaboration.</a:t>
            </a:r>
          </a:p>
          <a:p>
            <a:pPr algn="just"/>
            <a:endParaRPr lang="en-US" sz="1050" dirty="0">
              <a:solidFill>
                <a:schemeClr val="tx1"/>
              </a:solidFill>
              <a:latin typeface="Metropolis" panose="00000500000000000000" pitchFamily="50" charset="0"/>
            </a:endParaRPr>
          </a:p>
          <a:p>
            <a:pPr algn="just"/>
            <a:r>
              <a:rPr lang="en-US" sz="1050" dirty="0">
                <a:solidFill>
                  <a:schemeClr val="tx1"/>
                </a:solidFill>
                <a:latin typeface="Metropolis" panose="00000500000000000000" pitchFamily="50" charset="0"/>
              </a:rPr>
              <a:t>The taxidermy collection has since found a permanent home at an educational camp, where it will continue inspiring and teaching youth. Its brief stay in Kalkaska demonstrated how creativity and resourcefulness can spark learning, connection, and community pride.</a:t>
            </a:r>
          </a:p>
        </p:txBody>
      </p:sp>
      <p:sp>
        <p:nvSpPr>
          <p:cNvPr id="2" name="object 2">
            <a:extLst>
              <a:ext uri="{FF2B5EF4-FFF2-40B4-BE49-F238E27FC236}">
                <a16:creationId xmlns:a16="http://schemas.microsoft.com/office/drawing/2014/main" id="{F529A377-9F54-CF9F-D26B-6EF0B6D37E7C}"/>
              </a:ext>
            </a:extLst>
          </p:cNvPr>
          <p:cNvSpPr/>
          <p:nvPr/>
        </p:nvSpPr>
        <p:spPr>
          <a:xfrm>
            <a:off x="0" y="590002"/>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sp>
        <p:nvSpPr>
          <p:cNvPr id="3" name="object 3">
            <a:extLst>
              <a:ext uri="{FF2B5EF4-FFF2-40B4-BE49-F238E27FC236}">
                <a16:creationId xmlns:a16="http://schemas.microsoft.com/office/drawing/2014/main" id="{1A38030B-A775-B29C-503E-7999B1C252D9}"/>
              </a:ext>
            </a:extLst>
          </p:cNvPr>
          <p:cNvSpPr txBox="1"/>
          <p:nvPr/>
        </p:nvSpPr>
        <p:spPr>
          <a:xfrm>
            <a:off x="194849" y="3759772"/>
            <a:ext cx="7382702" cy="5393524"/>
          </a:xfrm>
          <a:prstGeom prst="rect">
            <a:avLst/>
          </a:prstGeom>
        </p:spPr>
        <p:txBody>
          <a:bodyPr vert="horz" wrap="square" lIns="0" tIns="13494" rIns="0" bIns="0" numCol="3" spcCol="182880" rtlCol="0">
            <a:noAutofit/>
          </a:bodyPr>
          <a:lstStyle/>
          <a:p>
            <a:pPr marL="13495" marR="39134" algn="just">
              <a:spcBef>
                <a:spcPts val="947"/>
              </a:spcBef>
            </a:pPr>
            <a:r>
              <a:rPr lang="en-US" sz="1050" dirty="0">
                <a:solidFill>
                  <a:schemeClr val="tx1"/>
                </a:solidFill>
                <a:latin typeface="Metropolis" panose="00000500000000000000" pitchFamily="50" charset="0"/>
                <a:cs typeface="Gotham Book"/>
              </a:rPr>
              <a:t>	</a:t>
            </a:r>
          </a:p>
        </p:txBody>
      </p:sp>
      <p:grpSp>
        <p:nvGrpSpPr>
          <p:cNvPr id="4" name="object 4">
            <a:extLst>
              <a:ext uri="{FF2B5EF4-FFF2-40B4-BE49-F238E27FC236}">
                <a16:creationId xmlns:a16="http://schemas.microsoft.com/office/drawing/2014/main" id="{E1843DF5-E7C9-8BC4-DE0A-31EBB155EEFB}"/>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65BED7D5-50B9-B364-46FA-4FE1866B01EA}"/>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8342EAA2-74EE-C88F-5BD3-525DFF1EC811}"/>
                </a:ext>
              </a:extLst>
            </p:cNvPr>
            <p:cNvPicPr/>
            <p:nvPr/>
          </p:nvPicPr>
          <p:blipFill>
            <a:blip r:embed="rId2"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B08E5B4F-45E3-C889-D3F5-3A662F56D0F0}"/>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61EDB4AA-3848-1732-C0FF-51BD396B9D07}"/>
              </a:ext>
            </a:extLst>
          </p:cNvPr>
          <p:cNvSpPr txBox="1"/>
          <p:nvPr/>
        </p:nvSpPr>
        <p:spPr>
          <a:xfrm>
            <a:off x="4776787" y="692188"/>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4-H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A3474B66-ECA5-A755-8BA3-B944B42603E2}"/>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8</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D2777C40-F445-397E-3FBE-928616F6198A}"/>
              </a:ext>
            </a:extLst>
          </p:cNvPr>
          <p:cNvSpPr txBox="1"/>
          <p:nvPr/>
        </p:nvSpPr>
        <p:spPr>
          <a:xfrm>
            <a:off x="-15434" y="171449"/>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DEVELOPING YOUTH AND COMMUNITIES</a:t>
            </a:r>
          </a:p>
        </p:txBody>
      </p:sp>
      <p:pic>
        <p:nvPicPr>
          <p:cNvPr id="19" name="Picture 18">
            <a:extLst>
              <a:ext uri="{FF2B5EF4-FFF2-40B4-BE49-F238E27FC236}">
                <a16:creationId xmlns:a16="http://schemas.microsoft.com/office/drawing/2014/main" id="{33A9D7CD-A130-AAE3-1D3A-041500F925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7" t="3159" r="4952" b="3636"/>
          <a:stretch/>
        </p:blipFill>
        <p:spPr>
          <a:xfrm>
            <a:off x="355822" y="777327"/>
            <a:ext cx="2769836" cy="3666896"/>
          </a:xfrm>
          <a:prstGeom prst="rect">
            <a:avLst/>
          </a:prstGeom>
          <a:ln w="28575">
            <a:noFill/>
          </a:ln>
        </p:spPr>
      </p:pic>
      <p:pic>
        <p:nvPicPr>
          <p:cNvPr id="27" name="Picture 26">
            <a:extLst>
              <a:ext uri="{FF2B5EF4-FFF2-40B4-BE49-F238E27FC236}">
                <a16:creationId xmlns:a16="http://schemas.microsoft.com/office/drawing/2014/main" id="{48DF1751-1920-5DF3-52C3-E577FF0B19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22433" y="2032019"/>
            <a:ext cx="2668435" cy="2001325"/>
          </a:xfrm>
          <a:prstGeom prst="rect">
            <a:avLst/>
          </a:prstGeom>
          <a:ln w="28575">
            <a:noFill/>
          </a:ln>
        </p:spPr>
      </p:pic>
      <p:pic>
        <p:nvPicPr>
          <p:cNvPr id="28" name="Picture 27">
            <a:extLst>
              <a:ext uri="{FF2B5EF4-FFF2-40B4-BE49-F238E27FC236}">
                <a16:creationId xmlns:a16="http://schemas.microsoft.com/office/drawing/2014/main" id="{975D278E-4768-F11D-7DD5-C62585D37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2643" y="1499086"/>
            <a:ext cx="1905014" cy="1474849"/>
          </a:xfrm>
          <a:prstGeom prst="rect">
            <a:avLst/>
          </a:prstGeom>
        </p:spPr>
      </p:pic>
      <p:pic>
        <p:nvPicPr>
          <p:cNvPr id="1026" name="Picture 2">
            <a:extLst>
              <a:ext uri="{FF2B5EF4-FFF2-40B4-BE49-F238E27FC236}">
                <a16:creationId xmlns:a16="http://schemas.microsoft.com/office/drawing/2014/main" id="{4202A8D5-9702-0364-6615-CDBA4F09C3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5400000">
            <a:off x="6171372" y="1331908"/>
            <a:ext cx="1565633" cy="1174225"/>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E9E7D61-2F47-4A57-A3E5-10A1756013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193" b="12658"/>
          <a:stretch/>
        </p:blipFill>
        <p:spPr>
          <a:xfrm>
            <a:off x="3405282" y="3105880"/>
            <a:ext cx="1752310" cy="1278159"/>
          </a:xfrm>
          <a:prstGeom prst="rect">
            <a:avLst/>
          </a:prstGeom>
        </p:spPr>
      </p:pic>
    </p:spTree>
    <p:extLst>
      <p:ext uri="{BB962C8B-B14F-4D97-AF65-F5344CB8AC3E}">
        <p14:creationId xmlns:p14="http://schemas.microsoft.com/office/powerpoint/2010/main" val="158814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6989865-D7EF-8507-1205-38D05D75670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652E439-77D2-4641-92ED-93FC3DEE43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122"/>
          <a:stretch/>
        </p:blipFill>
        <p:spPr>
          <a:xfrm>
            <a:off x="2907679" y="1552088"/>
            <a:ext cx="3218835" cy="2052063"/>
          </a:xfrm>
          <a:prstGeom prst="rect">
            <a:avLst/>
          </a:prstGeom>
        </p:spPr>
      </p:pic>
      <p:sp>
        <p:nvSpPr>
          <p:cNvPr id="17" name="TextBox 16">
            <a:extLst>
              <a:ext uri="{FF2B5EF4-FFF2-40B4-BE49-F238E27FC236}">
                <a16:creationId xmlns:a16="http://schemas.microsoft.com/office/drawing/2014/main" id="{BF633A39-3FCC-2E1A-894F-3D99C93B4232}"/>
              </a:ext>
            </a:extLst>
          </p:cNvPr>
          <p:cNvSpPr txBox="1"/>
          <p:nvPr/>
        </p:nvSpPr>
        <p:spPr>
          <a:xfrm>
            <a:off x="76200" y="4266529"/>
            <a:ext cx="7553821" cy="5143075"/>
          </a:xfrm>
          <a:prstGeom prst="rect">
            <a:avLst/>
          </a:prstGeom>
          <a:noFill/>
        </p:spPr>
        <p:txBody>
          <a:bodyPr wrap="square" numCol="3" spcCol="182880" rtlCol="0">
            <a:spAutoFit/>
          </a:bodyPr>
          <a:lstStyle/>
          <a:p>
            <a:r>
              <a:rPr lang="en-US" sz="1400" dirty="0">
                <a:solidFill>
                  <a:srgbClr val="18453B"/>
                </a:solidFill>
                <a:latin typeface="Metropolis Medium" panose="00000600000000000000" pitchFamily="50" charset="0"/>
              </a:rPr>
              <a:t>SNAP-ED PROGRAMMING</a:t>
            </a:r>
          </a:p>
          <a:p>
            <a:pPr>
              <a:lnSpc>
                <a:spcPts val="600"/>
              </a:lnSpc>
            </a:pPr>
            <a:endParaRPr lang="en-US" sz="1400" dirty="0">
              <a:solidFill>
                <a:srgbClr val="18453B"/>
              </a:solidFill>
              <a:latin typeface="Metropolis Medium" panose="00000600000000000000" pitchFamily="50" charset="0"/>
            </a:endParaRPr>
          </a:p>
          <a:p>
            <a:r>
              <a:rPr lang="en-US" sz="1200" dirty="0">
                <a:solidFill>
                  <a:srgbClr val="18453B"/>
                </a:solidFill>
                <a:latin typeface="Metropolis Medium" panose="00000600000000000000" pitchFamily="50" charset="0"/>
              </a:rPr>
              <a:t>KALKASKA PUBLIC SCHOOLS</a:t>
            </a:r>
          </a:p>
          <a:p>
            <a:pPr>
              <a:lnSpc>
                <a:spcPts val="600"/>
              </a:lnSpc>
            </a:pPr>
            <a:endParaRPr lang="en-US" dirty="0"/>
          </a:p>
          <a:p>
            <a:pPr marL="0" marR="0" algn="just">
              <a:lnSpc>
                <a:spcPct val="115000"/>
              </a:lnSpc>
              <a:spcAft>
                <a:spcPts val="800"/>
              </a:spcAft>
              <a:buNone/>
            </a:pPr>
            <a:r>
              <a:rPr lang="en-US" sz="1050" kern="100" dirty="0">
                <a:latin typeface="Metropolis" panose="00000500000000000000" pitchFamily="50" charset="0"/>
                <a:ea typeface="Aptos" panose="020B0004020202020204" pitchFamily="34" charset="0"/>
                <a:cs typeface="Times New Roman" panose="02020603050405020304" pitchFamily="18" charset="0"/>
              </a:rPr>
              <a:t>Birch Street Elementary’s Pre-K and 2nd grade classrooms participated in monthly Show Me Nutrition lessons, where students explored age-appropriate topics on healthy eating and physical activity. Through these lessons, youth learned about the five food groups, how their bodies use the food they eat, the importance of getting at least 60 minutes of daily physical activity, and how to be both mindful and adventurous eaters.</a:t>
            </a:r>
          </a:p>
          <a:p>
            <a:pPr marL="0" marR="0" algn="just">
              <a:lnSpc>
                <a:spcPct val="115000"/>
              </a:lnSpc>
              <a:spcAft>
                <a:spcPts val="800"/>
              </a:spcAft>
              <a:buNone/>
            </a:pPr>
            <a:r>
              <a:rPr lang="en-US" sz="1050" kern="100" dirty="0">
                <a:latin typeface="Metropolis" panose="00000500000000000000" pitchFamily="50" charset="0"/>
                <a:ea typeface="Aptos" panose="020B0004020202020204" pitchFamily="34" charset="0"/>
                <a:cs typeface="Times New Roman" panose="02020603050405020304" pitchFamily="18" charset="0"/>
              </a:rPr>
              <a:t>To extend learning beyond the classroom, parent newsletters accompanied each lesson, offering recipes, activities, and conversation starters to help families reinforce healthy habits at home. Parents have shared their appreciation for these resources, noting that they not only support their children’s learning but often teach the whole family something new.</a:t>
            </a:r>
          </a:p>
          <a:p>
            <a:pPr marL="0" marR="0" algn="just">
              <a:lnSpc>
                <a:spcPct val="115000"/>
              </a:lnSpc>
              <a:spcAft>
                <a:spcPts val="800"/>
              </a:spcAft>
              <a:buNone/>
            </a:pPr>
            <a:r>
              <a:rPr lang="en-US" sz="1050" kern="100" dirty="0">
                <a:latin typeface="Metropolis" panose="00000500000000000000" pitchFamily="50" charset="0"/>
                <a:ea typeface="Aptos" panose="020B0004020202020204" pitchFamily="34" charset="0"/>
                <a:cs typeface="Times New Roman" panose="02020603050405020304" pitchFamily="18" charset="0"/>
              </a:rPr>
              <a:t>One student this year stood out for her enthusiasm. After every session, her mother reported back to MSU Extension about her daughter’s excitement for “nutrition days.” At the grocery store, the student eagerly asked for foods she had learned about in class, and at home she encouraged her family to cook together. After discovering hummus during the protein lesson, she insisted they try the homemade recipe included in that month’s newsletter. Her family joined her in the kitchen to make it, and hummus quickly became a household favorite. This example highlights how even one child’s participation in a SNAP-Ed nutrition program can inspire meaningful changes in the eating habits and food culture of an entire family.</a:t>
            </a:r>
          </a:p>
          <a:p>
            <a:pPr marL="0" marR="0" algn="just">
              <a:lnSpc>
                <a:spcPct val="115000"/>
              </a:lnSpc>
              <a:spcAft>
                <a:spcPts val="800"/>
              </a:spcAft>
              <a:buNone/>
            </a:pPr>
            <a:r>
              <a:rPr lang="en-US" sz="1050" kern="100" dirty="0">
                <a:latin typeface="Metropolis" panose="00000500000000000000" pitchFamily="50" charset="0"/>
                <a:ea typeface="Aptos" panose="020B0004020202020204" pitchFamily="34" charset="0"/>
                <a:cs typeface="Times New Roman" panose="02020603050405020304" pitchFamily="18" charset="0"/>
              </a:rPr>
              <a:t>This year also marked the start of nutrition programming at Crawford School, where K–2 students joined in with the Show Me Nutrition curriculum. The classroom of 16 had a goal to explore new foods and food systems, and one highlight was their dairy lesson. Students sampled a variety of specialty cheeses—fresh mozzarella, feta, and parmesan—and learned about the journey milk takes from cows on local farms to becoming different dairy products. While many students were familiar with seeing cows in Kalkaska County, the process of how dairy is transformed into foods they eat every day was eye-opening. These lessons help children connect the dots between farms, food systems, and the meals on their tables—connections that are often overlooked but essential in building healthy, informed eaters.</a:t>
            </a:r>
            <a:endParaRPr lang="en-US" dirty="0"/>
          </a:p>
          <a:p>
            <a:endParaRPr lang="en-US" dirty="0"/>
          </a:p>
        </p:txBody>
      </p:sp>
      <p:pic>
        <p:nvPicPr>
          <p:cNvPr id="19" name="Picture 18">
            <a:extLst>
              <a:ext uri="{FF2B5EF4-FFF2-40B4-BE49-F238E27FC236}">
                <a16:creationId xmlns:a16="http://schemas.microsoft.com/office/drawing/2014/main" id="{4A891AD7-70EE-55D7-C748-7439642B7105}"/>
              </a:ext>
            </a:extLst>
          </p:cNvPr>
          <p:cNvPicPr>
            <a:picLocks noChangeAspect="1"/>
          </p:cNvPicPr>
          <p:nvPr/>
        </p:nvPicPr>
        <p:blipFill>
          <a:blip r:embed="rId3"/>
          <a:stretch>
            <a:fillRect/>
          </a:stretch>
        </p:blipFill>
        <p:spPr>
          <a:xfrm>
            <a:off x="5179102" y="7664824"/>
            <a:ext cx="2400115" cy="1653070"/>
          </a:xfrm>
          <a:prstGeom prst="rect">
            <a:avLst/>
          </a:prstGeom>
        </p:spPr>
      </p:pic>
      <p:sp>
        <p:nvSpPr>
          <p:cNvPr id="2" name="object 2">
            <a:extLst>
              <a:ext uri="{FF2B5EF4-FFF2-40B4-BE49-F238E27FC236}">
                <a16:creationId xmlns:a16="http://schemas.microsoft.com/office/drawing/2014/main" id="{1291B146-8452-B3D7-0AF3-A6E06B6CB414}"/>
              </a:ext>
            </a:extLst>
          </p:cNvPr>
          <p:cNvSpPr/>
          <p:nvPr/>
        </p:nvSpPr>
        <p:spPr>
          <a:xfrm>
            <a:off x="0" y="533400"/>
            <a:ext cx="7772400" cy="690696"/>
          </a:xfrm>
          <a:custGeom>
            <a:avLst/>
            <a:gdLst/>
            <a:ahLst/>
            <a:cxnLst/>
            <a:rect l="l" t="t" r="r" b="b"/>
            <a:pathLst>
              <a:path w="7315200" h="3017520">
                <a:moveTo>
                  <a:pt x="7315200" y="0"/>
                </a:moveTo>
                <a:lnTo>
                  <a:pt x="0" y="0"/>
                </a:lnTo>
                <a:lnTo>
                  <a:pt x="0" y="3017520"/>
                </a:lnTo>
                <a:lnTo>
                  <a:pt x="7315200" y="3017520"/>
                </a:lnTo>
                <a:lnTo>
                  <a:pt x="7315200" y="0"/>
                </a:lnTo>
                <a:close/>
              </a:path>
            </a:pathLst>
          </a:custGeom>
          <a:solidFill>
            <a:srgbClr val="18453B"/>
          </a:solidFill>
        </p:spPr>
        <p:txBody>
          <a:bodyPr wrap="square" lIns="0" tIns="0" rIns="0" bIns="0" rtlCol="0"/>
          <a:lstStyle/>
          <a:p>
            <a:endParaRPr dirty="0">
              <a:solidFill>
                <a:srgbClr val="7BBD00"/>
              </a:solidFill>
            </a:endParaRPr>
          </a:p>
        </p:txBody>
      </p:sp>
      <p:grpSp>
        <p:nvGrpSpPr>
          <p:cNvPr id="4" name="object 4">
            <a:extLst>
              <a:ext uri="{FF2B5EF4-FFF2-40B4-BE49-F238E27FC236}">
                <a16:creationId xmlns:a16="http://schemas.microsoft.com/office/drawing/2014/main" id="{9BC9D366-C94C-77A0-6322-E436535492FB}"/>
              </a:ext>
            </a:extLst>
          </p:cNvPr>
          <p:cNvGrpSpPr/>
          <p:nvPr/>
        </p:nvGrpSpPr>
        <p:grpSpPr>
          <a:xfrm>
            <a:off x="0" y="9451181"/>
            <a:ext cx="7772400" cy="607219"/>
            <a:chOff x="0" y="8572500"/>
            <a:chExt cx="7315200" cy="571500"/>
          </a:xfrm>
        </p:grpSpPr>
        <p:sp>
          <p:nvSpPr>
            <p:cNvPr id="5" name="object 5">
              <a:extLst>
                <a:ext uri="{FF2B5EF4-FFF2-40B4-BE49-F238E27FC236}">
                  <a16:creationId xmlns:a16="http://schemas.microsoft.com/office/drawing/2014/main" id="{53B0A466-7AFB-81F3-062E-B8591B26396F}"/>
                </a:ext>
              </a:extLst>
            </p:cNvPr>
            <p:cNvSpPr/>
            <p:nvPr/>
          </p:nvSpPr>
          <p:spPr>
            <a:xfrm>
              <a:off x="0" y="8572500"/>
              <a:ext cx="7315200" cy="571500"/>
            </a:xfrm>
            <a:custGeom>
              <a:avLst/>
              <a:gdLst/>
              <a:ahLst/>
              <a:cxnLst/>
              <a:rect l="l" t="t" r="r" b="b"/>
              <a:pathLst>
                <a:path w="7315200" h="571500">
                  <a:moveTo>
                    <a:pt x="7315200" y="0"/>
                  </a:moveTo>
                  <a:lnTo>
                    <a:pt x="0" y="0"/>
                  </a:lnTo>
                  <a:lnTo>
                    <a:pt x="0" y="571500"/>
                  </a:lnTo>
                  <a:lnTo>
                    <a:pt x="7315200" y="571500"/>
                  </a:lnTo>
                  <a:lnTo>
                    <a:pt x="7315200" y="0"/>
                  </a:lnTo>
                  <a:close/>
                </a:path>
              </a:pathLst>
            </a:custGeom>
            <a:solidFill>
              <a:srgbClr val="18453B"/>
            </a:solidFill>
          </p:spPr>
          <p:txBody>
            <a:bodyPr wrap="square" lIns="0" tIns="0" rIns="0" bIns="0" rtlCol="0"/>
            <a:lstStyle/>
            <a:p>
              <a:endParaRPr dirty="0"/>
            </a:p>
          </p:txBody>
        </p:sp>
        <p:pic>
          <p:nvPicPr>
            <p:cNvPr id="6" name="object 6">
              <a:extLst>
                <a:ext uri="{FF2B5EF4-FFF2-40B4-BE49-F238E27FC236}">
                  <a16:creationId xmlns:a16="http://schemas.microsoft.com/office/drawing/2014/main" id="{0A7C9787-2F6D-3C02-4E9D-C192C90567E3}"/>
                </a:ext>
              </a:extLst>
            </p:cNvPr>
            <p:cNvPicPr/>
            <p:nvPr/>
          </p:nvPicPr>
          <p:blipFill>
            <a:blip r:embed="rId4" cstate="print"/>
            <a:stretch>
              <a:fillRect/>
            </a:stretch>
          </p:blipFill>
          <p:spPr>
            <a:xfrm>
              <a:off x="454685" y="8774692"/>
              <a:ext cx="825157" cy="175760"/>
            </a:xfrm>
            <a:prstGeom prst="rect">
              <a:avLst/>
            </a:prstGeom>
          </p:spPr>
        </p:pic>
        <p:sp>
          <p:nvSpPr>
            <p:cNvPr id="7" name="object 7">
              <a:extLst>
                <a:ext uri="{FF2B5EF4-FFF2-40B4-BE49-F238E27FC236}">
                  <a16:creationId xmlns:a16="http://schemas.microsoft.com/office/drawing/2014/main" id="{8FD58CBE-FC33-4F6D-98F6-6E8A70D87491}"/>
                </a:ext>
              </a:extLst>
            </p:cNvPr>
            <p:cNvSpPr/>
            <p:nvPr/>
          </p:nvSpPr>
          <p:spPr>
            <a:xfrm>
              <a:off x="1340827" y="8763380"/>
              <a:ext cx="651510" cy="198755"/>
            </a:xfrm>
            <a:custGeom>
              <a:avLst/>
              <a:gdLst/>
              <a:ahLst/>
              <a:cxnLst/>
              <a:rect l="l" t="t" r="r" b="b"/>
              <a:pathLst>
                <a:path w="651510" h="198754">
                  <a:moveTo>
                    <a:pt x="3403" y="0"/>
                  </a:moveTo>
                  <a:lnTo>
                    <a:pt x="0" y="0"/>
                  </a:lnTo>
                  <a:lnTo>
                    <a:pt x="0" y="198374"/>
                  </a:lnTo>
                  <a:lnTo>
                    <a:pt x="3403" y="198374"/>
                  </a:lnTo>
                  <a:lnTo>
                    <a:pt x="3403" y="0"/>
                  </a:lnTo>
                  <a:close/>
                </a:path>
                <a:path w="651510" h="198754">
                  <a:moveTo>
                    <a:pt x="122961" y="130441"/>
                  </a:moveTo>
                  <a:lnTo>
                    <a:pt x="79590" y="130441"/>
                  </a:lnTo>
                  <a:lnTo>
                    <a:pt x="79590" y="94361"/>
                  </a:lnTo>
                  <a:lnTo>
                    <a:pt x="118503" y="94361"/>
                  </a:lnTo>
                  <a:lnTo>
                    <a:pt x="118503" y="83667"/>
                  </a:lnTo>
                  <a:lnTo>
                    <a:pt x="79590" y="83667"/>
                  </a:lnTo>
                  <a:lnTo>
                    <a:pt x="79590" y="52044"/>
                  </a:lnTo>
                  <a:lnTo>
                    <a:pt x="120726" y="52044"/>
                  </a:lnTo>
                  <a:lnTo>
                    <a:pt x="120726" y="41198"/>
                  </a:lnTo>
                  <a:lnTo>
                    <a:pt x="66675" y="41198"/>
                  </a:lnTo>
                  <a:lnTo>
                    <a:pt x="66675" y="141287"/>
                  </a:lnTo>
                  <a:lnTo>
                    <a:pt x="122961" y="141287"/>
                  </a:lnTo>
                  <a:lnTo>
                    <a:pt x="122961" y="130441"/>
                  </a:lnTo>
                  <a:close/>
                </a:path>
                <a:path w="651510" h="198754">
                  <a:moveTo>
                    <a:pt x="195427" y="141274"/>
                  </a:moveTo>
                  <a:lnTo>
                    <a:pt x="170180" y="104152"/>
                  </a:lnTo>
                  <a:lnTo>
                    <a:pt x="194678" y="69405"/>
                  </a:lnTo>
                  <a:lnTo>
                    <a:pt x="180581" y="69405"/>
                  </a:lnTo>
                  <a:lnTo>
                    <a:pt x="170484" y="84696"/>
                  </a:lnTo>
                  <a:lnTo>
                    <a:pt x="165722" y="92278"/>
                  </a:lnTo>
                  <a:lnTo>
                    <a:pt x="163347" y="96583"/>
                  </a:lnTo>
                  <a:lnTo>
                    <a:pt x="162902" y="96583"/>
                  </a:lnTo>
                  <a:lnTo>
                    <a:pt x="158305" y="88861"/>
                  </a:lnTo>
                  <a:lnTo>
                    <a:pt x="145376" y="69405"/>
                  </a:lnTo>
                  <a:lnTo>
                    <a:pt x="130835" y="69405"/>
                  </a:lnTo>
                  <a:lnTo>
                    <a:pt x="155181" y="104597"/>
                  </a:lnTo>
                  <a:lnTo>
                    <a:pt x="129641" y="141274"/>
                  </a:lnTo>
                  <a:lnTo>
                    <a:pt x="144043" y="141274"/>
                  </a:lnTo>
                  <a:lnTo>
                    <a:pt x="157111" y="120789"/>
                  </a:lnTo>
                  <a:lnTo>
                    <a:pt x="159639" y="117068"/>
                  </a:lnTo>
                  <a:lnTo>
                    <a:pt x="162013" y="112623"/>
                  </a:lnTo>
                  <a:lnTo>
                    <a:pt x="162306" y="112623"/>
                  </a:lnTo>
                  <a:lnTo>
                    <a:pt x="167208" y="120929"/>
                  </a:lnTo>
                  <a:lnTo>
                    <a:pt x="180581" y="141274"/>
                  </a:lnTo>
                  <a:lnTo>
                    <a:pt x="195427" y="141274"/>
                  </a:lnTo>
                  <a:close/>
                </a:path>
                <a:path w="651510" h="198754">
                  <a:moveTo>
                    <a:pt x="244436" y="69405"/>
                  </a:moveTo>
                  <a:lnTo>
                    <a:pt x="225729" y="69405"/>
                  </a:lnTo>
                  <a:lnTo>
                    <a:pt x="225729" y="52184"/>
                  </a:lnTo>
                  <a:lnTo>
                    <a:pt x="212953" y="56197"/>
                  </a:lnTo>
                  <a:lnTo>
                    <a:pt x="212953" y="69405"/>
                  </a:lnTo>
                  <a:lnTo>
                    <a:pt x="201815" y="69405"/>
                  </a:lnTo>
                  <a:lnTo>
                    <a:pt x="201815" y="79362"/>
                  </a:lnTo>
                  <a:lnTo>
                    <a:pt x="212953" y="79362"/>
                  </a:lnTo>
                  <a:lnTo>
                    <a:pt x="212953" y="127025"/>
                  </a:lnTo>
                  <a:lnTo>
                    <a:pt x="214299" y="133413"/>
                  </a:lnTo>
                  <a:lnTo>
                    <a:pt x="218008" y="137274"/>
                  </a:lnTo>
                  <a:lnTo>
                    <a:pt x="221119" y="140843"/>
                  </a:lnTo>
                  <a:lnTo>
                    <a:pt x="226021" y="142913"/>
                  </a:lnTo>
                  <a:lnTo>
                    <a:pt x="237159" y="142913"/>
                  </a:lnTo>
                  <a:lnTo>
                    <a:pt x="241173" y="142024"/>
                  </a:lnTo>
                  <a:lnTo>
                    <a:pt x="243700" y="140982"/>
                  </a:lnTo>
                  <a:lnTo>
                    <a:pt x="243103" y="131191"/>
                  </a:lnTo>
                  <a:lnTo>
                    <a:pt x="241173" y="131775"/>
                  </a:lnTo>
                  <a:lnTo>
                    <a:pt x="239090" y="132080"/>
                  </a:lnTo>
                  <a:lnTo>
                    <a:pt x="228244" y="132080"/>
                  </a:lnTo>
                  <a:lnTo>
                    <a:pt x="225729" y="127025"/>
                  </a:lnTo>
                  <a:lnTo>
                    <a:pt x="225729" y="79362"/>
                  </a:lnTo>
                  <a:lnTo>
                    <a:pt x="244436" y="79362"/>
                  </a:lnTo>
                  <a:lnTo>
                    <a:pt x="244436" y="69405"/>
                  </a:lnTo>
                  <a:close/>
                </a:path>
                <a:path w="651510" h="198754">
                  <a:moveTo>
                    <a:pt x="316458" y="101625"/>
                  </a:moveTo>
                  <a:lnTo>
                    <a:pt x="316052" y="98361"/>
                  </a:lnTo>
                  <a:lnTo>
                    <a:pt x="315214" y="91541"/>
                  </a:lnTo>
                  <a:lnTo>
                    <a:pt x="315112" y="90766"/>
                  </a:lnTo>
                  <a:lnTo>
                    <a:pt x="310400" y="79743"/>
                  </a:lnTo>
                  <a:lnTo>
                    <a:pt x="307606" y="77127"/>
                  </a:lnTo>
                  <a:lnTo>
                    <a:pt x="303834" y="73596"/>
                  </a:lnTo>
                  <a:lnTo>
                    <a:pt x="303834" y="98361"/>
                  </a:lnTo>
                  <a:lnTo>
                    <a:pt x="265658" y="98361"/>
                  </a:lnTo>
                  <a:lnTo>
                    <a:pt x="267296" y="91541"/>
                  </a:lnTo>
                  <a:lnTo>
                    <a:pt x="267347" y="91325"/>
                  </a:lnTo>
                  <a:lnTo>
                    <a:pt x="267627" y="90766"/>
                  </a:lnTo>
                  <a:lnTo>
                    <a:pt x="271119" y="84353"/>
                  </a:lnTo>
                  <a:lnTo>
                    <a:pt x="277025" y="79286"/>
                  </a:lnTo>
                  <a:lnTo>
                    <a:pt x="276707" y="79286"/>
                  </a:lnTo>
                  <a:lnTo>
                    <a:pt x="285711" y="77127"/>
                  </a:lnTo>
                  <a:lnTo>
                    <a:pt x="294767" y="79286"/>
                  </a:lnTo>
                  <a:lnTo>
                    <a:pt x="300342" y="84632"/>
                  </a:lnTo>
                  <a:lnTo>
                    <a:pt x="303047" y="91325"/>
                  </a:lnTo>
                  <a:lnTo>
                    <a:pt x="303136" y="91541"/>
                  </a:lnTo>
                  <a:lnTo>
                    <a:pt x="303834" y="98361"/>
                  </a:lnTo>
                  <a:lnTo>
                    <a:pt x="303834" y="73596"/>
                  </a:lnTo>
                  <a:lnTo>
                    <a:pt x="301294" y="71208"/>
                  </a:lnTo>
                  <a:lnTo>
                    <a:pt x="286753" y="67767"/>
                  </a:lnTo>
                  <a:lnTo>
                    <a:pt x="272656" y="70777"/>
                  </a:lnTo>
                  <a:lnTo>
                    <a:pt x="262051" y="79019"/>
                  </a:lnTo>
                  <a:lnTo>
                    <a:pt x="255371" y="91325"/>
                  </a:lnTo>
                  <a:lnTo>
                    <a:pt x="253072" y="106375"/>
                  </a:lnTo>
                  <a:lnTo>
                    <a:pt x="253047" y="106527"/>
                  </a:lnTo>
                  <a:lnTo>
                    <a:pt x="255460" y="121361"/>
                  </a:lnTo>
                  <a:lnTo>
                    <a:pt x="262305" y="132664"/>
                  </a:lnTo>
                  <a:lnTo>
                    <a:pt x="262420" y="132854"/>
                  </a:lnTo>
                  <a:lnTo>
                    <a:pt x="273710" y="140398"/>
                  </a:lnTo>
                  <a:lnTo>
                    <a:pt x="274218" y="140398"/>
                  </a:lnTo>
                  <a:lnTo>
                    <a:pt x="288378" y="142913"/>
                  </a:lnTo>
                  <a:lnTo>
                    <a:pt x="299821" y="142913"/>
                  </a:lnTo>
                  <a:lnTo>
                    <a:pt x="307695" y="140398"/>
                  </a:lnTo>
                  <a:lnTo>
                    <a:pt x="312293" y="138303"/>
                  </a:lnTo>
                  <a:lnTo>
                    <a:pt x="310997" y="132854"/>
                  </a:lnTo>
                  <a:lnTo>
                    <a:pt x="310946" y="132664"/>
                  </a:lnTo>
                  <a:lnTo>
                    <a:pt x="310070" y="128955"/>
                  </a:lnTo>
                  <a:lnTo>
                    <a:pt x="305168" y="131025"/>
                  </a:lnTo>
                  <a:lnTo>
                    <a:pt x="299516" y="132664"/>
                  </a:lnTo>
                  <a:lnTo>
                    <a:pt x="290169" y="132664"/>
                  </a:lnTo>
                  <a:lnTo>
                    <a:pt x="280847" y="131254"/>
                  </a:lnTo>
                  <a:lnTo>
                    <a:pt x="273050" y="126822"/>
                  </a:lnTo>
                  <a:lnTo>
                    <a:pt x="267652" y="119075"/>
                  </a:lnTo>
                  <a:lnTo>
                    <a:pt x="265518" y="107721"/>
                  </a:lnTo>
                  <a:lnTo>
                    <a:pt x="316001" y="107721"/>
                  </a:lnTo>
                  <a:lnTo>
                    <a:pt x="316141" y="106527"/>
                  </a:lnTo>
                  <a:lnTo>
                    <a:pt x="316458" y="104305"/>
                  </a:lnTo>
                  <a:lnTo>
                    <a:pt x="316458" y="101625"/>
                  </a:lnTo>
                  <a:close/>
                </a:path>
                <a:path w="651510" h="198754">
                  <a:moveTo>
                    <a:pt x="393814" y="98361"/>
                  </a:moveTo>
                  <a:lnTo>
                    <a:pt x="391248" y="83185"/>
                  </a:lnTo>
                  <a:lnTo>
                    <a:pt x="384848" y="73825"/>
                  </a:lnTo>
                  <a:lnTo>
                    <a:pt x="376593" y="69088"/>
                  </a:lnTo>
                  <a:lnTo>
                    <a:pt x="368427" y="67779"/>
                  </a:lnTo>
                  <a:lnTo>
                    <a:pt x="360197" y="68935"/>
                  </a:lnTo>
                  <a:lnTo>
                    <a:pt x="353428" y="71970"/>
                  </a:lnTo>
                  <a:lnTo>
                    <a:pt x="348208" y="76301"/>
                  </a:lnTo>
                  <a:lnTo>
                    <a:pt x="344665" y="81292"/>
                  </a:lnTo>
                  <a:lnTo>
                    <a:pt x="344360" y="81292"/>
                  </a:lnTo>
                  <a:lnTo>
                    <a:pt x="343623" y="69405"/>
                  </a:lnTo>
                  <a:lnTo>
                    <a:pt x="332041" y="69405"/>
                  </a:lnTo>
                  <a:lnTo>
                    <a:pt x="332486" y="75349"/>
                  </a:lnTo>
                  <a:lnTo>
                    <a:pt x="332638" y="81432"/>
                  </a:lnTo>
                  <a:lnTo>
                    <a:pt x="332638" y="88861"/>
                  </a:lnTo>
                  <a:lnTo>
                    <a:pt x="332638" y="141287"/>
                  </a:lnTo>
                  <a:lnTo>
                    <a:pt x="345706" y="141287"/>
                  </a:lnTo>
                  <a:lnTo>
                    <a:pt x="345706" y="95846"/>
                  </a:lnTo>
                  <a:lnTo>
                    <a:pt x="345998" y="93611"/>
                  </a:lnTo>
                  <a:lnTo>
                    <a:pt x="346595" y="91986"/>
                  </a:lnTo>
                  <a:lnTo>
                    <a:pt x="348830" y="84709"/>
                  </a:lnTo>
                  <a:lnTo>
                    <a:pt x="355498" y="78613"/>
                  </a:lnTo>
                  <a:lnTo>
                    <a:pt x="364109" y="78613"/>
                  </a:lnTo>
                  <a:lnTo>
                    <a:pt x="371906" y="80302"/>
                  </a:lnTo>
                  <a:lnTo>
                    <a:pt x="377050" y="84886"/>
                  </a:lnTo>
                  <a:lnTo>
                    <a:pt x="379882" y="91643"/>
                  </a:lnTo>
                  <a:lnTo>
                    <a:pt x="380746" y="99847"/>
                  </a:lnTo>
                  <a:lnTo>
                    <a:pt x="380746" y="141287"/>
                  </a:lnTo>
                  <a:lnTo>
                    <a:pt x="393814" y="141287"/>
                  </a:lnTo>
                  <a:lnTo>
                    <a:pt x="393814" y="98361"/>
                  </a:lnTo>
                  <a:close/>
                </a:path>
                <a:path w="651510" h="198754">
                  <a:moveTo>
                    <a:pt x="457073" y="121234"/>
                  </a:moveTo>
                  <a:lnTo>
                    <a:pt x="428866" y="95986"/>
                  </a:lnTo>
                  <a:lnTo>
                    <a:pt x="424561" y="93319"/>
                  </a:lnTo>
                  <a:lnTo>
                    <a:pt x="424561" y="82029"/>
                  </a:lnTo>
                  <a:lnTo>
                    <a:pt x="428866" y="77571"/>
                  </a:lnTo>
                  <a:lnTo>
                    <a:pt x="443268" y="77571"/>
                  </a:lnTo>
                  <a:lnTo>
                    <a:pt x="448462" y="79946"/>
                  </a:lnTo>
                  <a:lnTo>
                    <a:pt x="451281" y="81737"/>
                  </a:lnTo>
                  <a:lnTo>
                    <a:pt x="454558" y="72224"/>
                  </a:lnTo>
                  <a:lnTo>
                    <a:pt x="450545" y="69850"/>
                  </a:lnTo>
                  <a:lnTo>
                    <a:pt x="444157" y="67767"/>
                  </a:lnTo>
                  <a:lnTo>
                    <a:pt x="436892" y="67767"/>
                  </a:lnTo>
                  <a:lnTo>
                    <a:pt x="426491" y="69443"/>
                  </a:lnTo>
                  <a:lnTo>
                    <a:pt x="418680" y="73977"/>
                  </a:lnTo>
                  <a:lnTo>
                    <a:pt x="413778" y="80683"/>
                  </a:lnTo>
                  <a:lnTo>
                    <a:pt x="412076" y="88861"/>
                  </a:lnTo>
                  <a:lnTo>
                    <a:pt x="413232" y="95034"/>
                  </a:lnTo>
                  <a:lnTo>
                    <a:pt x="416737" y="100545"/>
                  </a:lnTo>
                  <a:lnTo>
                    <a:pt x="422668" y="105295"/>
                  </a:lnTo>
                  <a:lnTo>
                    <a:pt x="431088" y="109207"/>
                  </a:lnTo>
                  <a:lnTo>
                    <a:pt x="440740" y="112763"/>
                  </a:lnTo>
                  <a:lnTo>
                    <a:pt x="444449" y="116179"/>
                  </a:lnTo>
                  <a:lnTo>
                    <a:pt x="444449" y="128358"/>
                  </a:lnTo>
                  <a:lnTo>
                    <a:pt x="440004" y="133108"/>
                  </a:lnTo>
                  <a:lnTo>
                    <a:pt x="423964" y="133108"/>
                  </a:lnTo>
                  <a:lnTo>
                    <a:pt x="417131" y="130441"/>
                  </a:lnTo>
                  <a:lnTo>
                    <a:pt x="413270" y="127914"/>
                  </a:lnTo>
                  <a:lnTo>
                    <a:pt x="410006" y="137858"/>
                  </a:lnTo>
                  <a:lnTo>
                    <a:pt x="415048" y="140830"/>
                  </a:lnTo>
                  <a:lnTo>
                    <a:pt x="422325" y="142913"/>
                  </a:lnTo>
                  <a:lnTo>
                    <a:pt x="430199" y="142913"/>
                  </a:lnTo>
                  <a:lnTo>
                    <a:pt x="441604" y="141300"/>
                  </a:lnTo>
                  <a:lnTo>
                    <a:pt x="450037" y="136817"/>
                  </a:lnTo>
                  <a:lnTo>
                    <a:pt x="455269" y="129946"/>
                  </a:lnTo>
                  <a:lnTo>
                    <a:pt x="457073" y="121234"/>
                  </a:lnTo>
                  <a:close/>
                </a:path>
                <a:path w="651510" h="198754">
                  <a:moveTo>
                    <a:pt x="486930" y="69405"/>
                  </a:moveTo>
                  <a:lnTo>
                    <a:pt x="473862" y="69405"/>
                  </a:lnTo>
                  <a:lnTo>
                    <a:pt x="473862" y="141274"/>
                  </a:lnTo>
                  <a:lnTo>
                    <a:pt x="486930" y="141274"/>
                  </a:lnTo>
                  <a:lnTo>
                    <a:pt x="486930" y="69405"/>
                  </a:lnTo>
                  <a:close/>
                </a:path>
                <a:path w="651510" h="198754">
                  <a:moveTo>
                    <a:pt x="488556" y="53657"/>
                  </a:moveTo>
                  <a:lnTo>
                    <a:pt x="488416" y="49212"/>
                  </a:lnTo>
                  <a:lnTo>
                    <a:pt x="488416" y="44602"/>
                  </a:lnTo>
                  <a:lnTo>
                    <a:pt x="485292" y="41046"/>
                  </a:lnTo>
                  <a:lnTo>
                    <a:pt x="475640" y="41046"/>
                  </a:lnTo>
                  <a:lnTo>
                    <a:pt x="472224" y="44602"/>
                  </a:lnTo>
                  <a:lnTo>
                    <a:pt x="472224" y="53657"/>
                  </a:lnTo>
                  <a:lnTo>
                    <a:pt x="475500" y="57226"/>
                  </a:lnTo>
                  <a:lnTo>
                    <a:pt x="485292" y="57226"/>
                  </a:lnTo>
                  <a:lnTo>
                    <a:pt x="488556" y="53657"/>
                  </a:lnTo>
                  <a:close/>
                </a:path>
                <a:path w="651510" h="198754">
                  <a:moveTo>
                    <a:pt x="573659" y="104762"/>
                  </a:moveTo>
                  <a:lnTo>
                    <a:pt x="560222" y="75361"/>
                  </a:lnTo>
                  <a:lnTo>
                    <a:pt x="560222" y="104762"/>
                  </a:lnTo>
                  <a:lnTo>
                    <a:pt x="560171" y="105943"/>
                  </a:lnTo>
                  <a:lnTo>
                    <a:pt x="558596" y="116446"/>
                  </a:lnTo>
                  <a:lnTo>
                    <a:pt x="554050" y="125234"/>
                  </a:lnTo>
                  <a:lnTo>
                    <a:pt x="547128" y="131038"/>
                  </a:lnTo>
                  <a:lnTo>
                    <a:pt x="538454" y="133121"/>
                  </a:lnTo>
                  <a:lnTo>
                    <a:pt x="529729" y="131038"/>
                  </a:lnTo>
                  <a:lnTo>
                    <a:pt x="522770" y="125234"/>
                  </a:lnTo>
                  <a:lnTo>
                    <a:pt x="518236" y="116446"/>
                  </a:lnTo>
                  <a:lnTo>
                    <a:pt x="516686" y="105943"/>
                  </a:lnTo>
                  <a:lnTo>
                    <a:pt x="516712" y="104762"/>
                  </a:lnTo>
                  <a:lnTo>
                    <a:pt x="538759" y="77584"/>
                  </a:lnTo>
                  <a:lnTo>
                    <a:pt x="548627" y="80187"/>
                  </a:lnTo>
                  <a:lnTo>
                    <a:pt x="555307" y="86829"/>
                  </a:lnTo>
                  <a:lnTo>
                    <a:pt x="559092" y="95745"/>
                  </a:lnTo>
                  <a:lnTo>
                    <a:pt x="560222" y="104762"/>
                  </a:lnTo>
                  <a:lnTo>
                    <a:pt x="560222" y="75361"/>
                  </a:lnTo>
                  <a:lnTo>
                    <a:pt x="553161" y="70459"/>
                  </a:lnTo>
                  <a:lnTo>
                    <a:pt x="539051" y="67779"/>
                  </a:lnTo>
                  <a:lnTo>
                    <a:pt x="524510" y="70459"/>
                  </a:lnTo>
                  <a:lnTo>
                    <a:pt x="524916" y="70459"/>
                  </a:lnTo>
                  <a:lnTo>
                    <a:pt x="513765" y="77838"/>
                  </a:lnTo>
                  <a:lnTo>
                    <a:pt x="506183" y="89827"/>
                  </a:lnTo>
                  <a:lnTo>
                    <a:pt x="503605" y="104762"/>
                  </a:lnTo>
                  <a:lnTo>
                    <a:pt x="503529" y="105206"/>
                  </a:lnTo>
                  <a:lnTo>
                    <a:pt x="503415" y="105943"/>
                  </a:lnTo>
                  <a:lnTo>
                    <a:pt x="506056" y="121310"/>
                  </a:lnTo>
                  <a:lnTo>
                    <a:pt x="513346" y="132956"/>
                  </a:lnTo>
                  <a:lnTo>
                    <a:pt x="524268" y="140335"/>
                  </a:lnTo>
                  <a:lnTo>
                    <a:pt x="537870" y="142925"/>
                  </a:lnTo>
                  <a:lnTo>
                    <a:pt x="550786" y="140703"/>
                  </a:lnTo>
                  <a:lnTo>
                    <a:pt x="562279" y="133807"/>
                  </a:lnTo>
                  <a:lnTo>
                    <a:pt x="562749" y="133121"/>
                  </a:lnTo>
                  <a:lnTo>
                    <a:pt x="570509" y="121932"/>
                  </a:lnTo>
                  <a:lnTo>
                    <a:pt x="573430" y="105943"/>
                  </a:lnTo>
                  <a:lnTo>
                    <a:pt x="573519" y="105498"/>
                  </a:lnTo>
                  <a:lnTo>
                    <a:pt x="573570" y="105206"/>
                  </a:lnTo>
                  <a:lnTo>
                    <a:pt x="573659" y="104762"/>
                  </a:lnTo>
                  <a:close/>
                </a:path>
                <a:path w="651510" h="198754">
                  <a:moveTo>
                    <a:pt x="651306" y="98361"/>
                  </a:moveTo>
                  <a:lnTo>
                    <a:pt x="648741" y="83185"/>
                  </a:lnTo>
                  <a:lnTo>
                    <a:pt x="642340" y="73825"/>
                  </a:lnTo>
                  <a:lnTo>
                    <a:pt x="634085" y="69088"/>
                  </a:lnTo>
                  <a:lnTo>
                    <a:pt x="625919" y="67779"/>
                  </a:lnTo>
                  <a:lnTo>
                    <a:pt x="617689" y="68935"/>
                  </a:lnTo>
                  <a:lnTo>
                    <a:pt x="610908" y="71970"/>
                  </a:lnTo>
                  <a:lnTo>
                    <a:pt x="605701" y="76301"/>
                  </a:lnTo>
                  <a:lnTo>
                    <a:pt x="602157" y="81292"/>
                  </a:lnTo>
                  <a:lnTo>
                    <a:pt x="601853" y="81292"/>
                  </a:lnTo>
                  <a:lnTo>
                    <a:pt x="601116" y="69405"/>
                  </a:lnTo>
                  <a:lnTo>
                    <a:pt x="589534" y="69405"/>
                  </a:lnTo>
                  <a:lnTo>
                    <a:pt x="589978" y="75349"/>
                  </a:lnTo>
                  <a:lnTo>
                    <a:pt x="590130" y="81432"/>
                  </a:lnTo>
                  <a:lnTo>
                    <a:pt x="590130" y="88861"/>
                  </a:lnTo>
                  <a:lnTo>
                    <a:pt x="590130" y="141287"/>
                  </a:lnTo>
                  <a:lnTo>
                    <a:pt x="603199" y="141287"/>
                  </a:lnTo>
                  <a:lnTo>
                    <a:pt x="603199" y="95846"/>
                  </a:lnTo>
                  <a:lnTo>
                    <a:pt x="603491" y="93611"/>
                  </a:lnTo>
                  <a:lnTo>
                    <a:pt x="604088" y="91986"/>
                  </a:lnTo>
                  <a:lnTo>
                    <a:pt x="606323" y="84709"/>
                  </a:lnTo>
                  <a:lnTo>
                    <a:pt x="612990" y="78613"/>
                  </a:lnTo>
                  <a:lnTo>
                    <a:pt x="621601" y="78613"/>
                  </a:lnTo>
                  <a:lnTo>
                    <a:pt x="629399" y="80302"/>
                  </a:lnTo>
                  <a:lnTo>
                    <a:pt x="634542" y="84886"/>
                  </a:lnTo>
                  <a:lnTo>
                    <a:pt x="637374" y="91643"/>
                  </a:lnTo>
                  <a:lnTo>
                    <a:pt x="638238" y="99847"/>
                  </a:lnTo>
                  <a:lnTo>
                    <a:pt x="638238" y="141287"/>
                  </a:lnTo>
                  <a:lnTo>
                    <a:pt x="651306" y="141287"/>
                  </a:lnTo>
                  <a:lnTo>
                    <a:pt x="651306" y="98361"/>
                  </a:lnTo>
                  <a:close/>
                </a:path>
              </a:pathLst>
            </a:custGeom>
            <a:solidFill>
              <a:srgbClr val="FFFFFF"/>
            </a:solidFill>
          </p:spPr>
          <p:txBody>
            <a:bodyPr wrap="square" lIns="0" tIns="0" rIns="0" bIns="0" rtlCol="0"/>
            <a:lstStyle/>
            <a:p>
              <a:endParaRPr dirty="0"/>
            </a:p>
          </p:txBody>
        </p:sp>
      </p:grpSp>
      <p:sp>
        <p:nvSpPr>
          <p:cNvPr id="14" name="object 14">
            <a:extLst>
              <a:ext uri="{FF2B5EF4-FFF2-40B4-BE49-F238E27FC236}">
                <a16:creationId xmlns:a16="http://schemas.microsoft.com/office/drawing/2014/main" id="{BCEA8B97-3A84-48D7-F170-219BE1848260}"/>
              </a:ext>
            </a:extLst>
          </p:cNvPr>
          <p:cNvSpPr txBox="1"/>
          <p:nvPr/>
        </p:nvSpPr>
        <p:spPr>
          <a:xfrm>
            <a:off x="4745529" y="667752"/>
            <a:ext cx="2833688" cy="290625"/>
          </a:xfrm>
          <a:prstGeom prst="rect">
            <a:avLst/>
          </a:prstGeom>
        </p:spPr>
        <p:txBody>
          <a:bodyPr vert="horz" wrap="square" lIns="0" tIns="13494" rIns="0" bIns="0" rtlCol="0">
            <a:spAutoFit/>
          </a:bodyPr>
          <a:lstStyle/>
          <a:p>
            <a:pPr marL="13495" algn="r">
              <a:spcBef>
                <a:spcPts val="106"/>
              </a:spcBef>
            </a:pPr>
            <a:r>
              <a:rPr lang="en-US" b="1" spc="-53" dirty="0">
                <a:solidFill>
                  <a:schemeClr val="bg1"/>
                </a:solidFill>
                <a:latin typeface="Metropolis" panose="00000500000000000000" pitchFamily="50" charset="0"/>
                <a:cs typeface="Gotham Bold"/>
              </a:rPr>
              <a:t>SNAP-ED PROGRAM</a:t>
            </a:r>
            <a:endParaRPr lang="en-US" sz="1064" b="1" dirty="0">
              <a:solidFill>
                <a:schemeClr val="bg1"/>
              </a:solidFill>
              <a:latin typeface="Metropolis" panose="00000500000000000000" pitchFamily="50" charset="0"/>
              <a:cs typeface="Gotham Book"/>
            </a:endParaRPr>
          </a:p>
        </p:txBody>
      </p:sp>
      <p:sp>
        <p:nvSpPr>
          <p:cNvPr id="25" name="object 63">
            <a:extLst>
              <a:ext uri="{FF2B5EF4-FFF2-40B4-BE49-F238E27FC236}">
                <a16:creationId xmlns:a16="http://schemas.microsoft.com/office/drawing/2014/main" id="{720CBCE6-6C50-FFE8-584F-365E0B4C4A2C}"/>
              </a:ext>
            </a:extLst>
          </p:cNvPr>
          <p:cNvSpPr txBox="1">
            <a:spLocks noGrp="1"/>
          </p:cNvSpPr>
          <p:nvPr>
            <p:ph type="sldNum" sz="quarter" idx="7"/>
          </p:nvPr>
        </p:nvSpPr>
        <p:spPr>
          <a:xfrm>
            <a:off x="3643316" y="9666009"/>
            <a:ext cx="3935901" cy="162824"/>
          </a:xfrm>
          <a:prstGeom prst="rect">
            <a:avLst/>
          </a:prstGeom>
        </p:spPr>
        <p:txBody>
          <a:bodyPr vert="horz" wrap="square" lIns="0" tIns="15517" rIns="0" bIns="0" rtlCol="0">
            <a:spAutoFit/>
          </a:bodyPr>
          <a:lstStyle/>
          <a:p>
            <a:pPr marL="13495" algn="r">
              <a:spcBef>
                <a:spcPts val="121"/>
              </a:spcBef>
            </a:pPr>
            <a:r>
              <a:rPr lang="en-US" dirty="0">
                <a:latin typeface="Metropolis" panose="00000500000000000000" pitchFamily="50" charset="0"/>
              </a:rPr>
              <a:t>KALKASKA </a:t>
            </a:r>
            <a:r>
              <a:rPr dirty="0">
                <a:latin typeface="Metropolis" panose="00000500000000000000" pitchFamily="50" charset="0"/>
              </a:rPr>
              <a:t>COUNTY</a:t>
            </a:r>
            <a:r>
              <a:rPr spc="-21" dirty="0">
                <a:latin typeface="Metropolis" panose="00000500000000000000" pitchFamily="50" charset="0"/>
              </a:rPr>
              <a:t> </a:t>
            </a:r>
            <a:r>
              <a:rPr dirty="0">
                <a:latin typeface="Metropolis" panose="00000500000000000000" pitchFamily="50" charset="0"/>
              </a:rPr>
              <a:t>ANNUAL</a:t>
            </a:r>
            <a:r>
              <a:rPr spc="-21" dirty="0">
                <a:latin typeface="Metropolis" panose="00000500000000000000" pitchFamily="50" charset="0"/>
              </a:rPr>
              <a:t> </a:t>
            </a:r>
            <a:r>
              <a:rPr dirty="0">
                <a:latin typeface="Metropolis" panose="00000500000000000000" pitchFamily="50" charset="0"/>
              </a:rPr>
              <a:t>REPORT</a:t>
            </a:r>
            <a:r>
              <a:rPr spc="-21" dirty="0">
                <a:latin typeface="Metropolis" panose="00000500000000000000" pitchFamily="50" charset="0"/>
              </a:rPr>
              <a:t> </a:t>
            </a:r>
            <a:r>
              <a:rPr dirty="0">
                <a:latin typeface="Metropolis" panose="00000500000000000000" pitchFamily="50" charset="0"/>
                <a:cs typeface="Gotham Book"/>
              </a:rPr>
              <a:t>2024</a:t>
            </a:r>
            <a:r>
              <a:rPr lang="en-US" dirty="0">
                <a:latin typeface="Metropolis" panose="00000500000000000000" pitchFamily="50" charset="0"/>
                <a:cs typeface="Gotham Book"/>
              </a:rPr>
              <a:t>-2025</a:t>
            </a:r>
            <a:r>
              <a:rPr spc="255" dirty="0">
                <a:latin typeface="Metropolis" panose="00000500000000000000" pitchFamily="50" charset="0"/>
                <a:cs typeface="Gotham Book"/>
              </a:rPr>
              <a:t> </a:t>
            </a:r>
            <a:r>
              <a:rPr dirty="0">
                <a:latin typeface="Metropolis" panose="00000500000000000000" pitchFamily="50" charset="0"/>
                <a:cs typeface="Gotham Book"/>
              </a:rPr>
              <a:t>|</a:t>
            </a:r>
            <a:r>
              <a:rPr spc="255" dirty="0">
                <a:latin typeface="Metropolis" panose="00000500000000000000" pitchFamily="50" charset="0"/>
                <a:cs typeface="Gotham Book"/>
              </a:rPr>
              <a:t> </a:t>
            </a:r>
            <a:fld id="{81D60167-4931-47E6-BA6A-407CBD079E47}" type="slidenum">
              <a:rPr spc="-53" dirty="0">
                <a:latin typeface="Metropolis" panose="00000500000000000000" pitchFamily="50" charset="0"/>
              </a:rPr>
              <a:pPr marL="13495" algn="r">
                <a:spcBef>
                  <a:spcPts val="121"/>
                </a:spcBef>
              </a:pPr>
              <a:t>9</a:t>
            </a:fld>
            <a:endParaRPr spc="-53" dirty="0">
              <a:latin typeface="Metropolis" panose="00000500000000000000" pitchFamily="50" charset="0"/>
            </a:endParaRPr>
          </a:p>
        </p:txBody>
      </p:sp>
      <p:sp>
        <p:nvSpPr>
          <p:cNvPr id="26" name="TextBox 25">
            <a:extLst>
              <a:ext uri="{FF2B5EF4-FFF2-40B4-BE49-F238E27FC236}">
                <a16:creationId xmlns:a16="http://schemas.microsoft.com/office/drawing/2014/main" id="{40824D74-0CEC-02DC-45C8-6807C6762E80}"/>
              </a:ext>
            </a:extLst>
          </p:cNvPr>
          <p:cNvSpPr txBox="1"/>
          <p:nvPr/>
        </p:nvSpPr>
        <p:spPr>
          <a:xfrm>
            <a:off x="0" y="152400"/>
            <a:ext cx="6396038" cy="288541"/>
          </a:xfrm>
          <a:prstGeom prst="rect">
            <a:avLst/>
          </a:prstGeom>
          <a:noFill/>
        </p:spPr>
        <p:txBody>
          <a:bodyPr wrap="square" rtlCol="0">
            <a:spAutoFit/>
          </a:bodyPr>
          <a:lstStyle/>
          <a:p>
            <a:r>
              <a:rPr lang="en-US" sz="1275" dirty="0">
                <a:solidFill>
                  <a:srgbClr val="18453B"/>
                </a:solidFill>
                <a:latin typeface="Metropolis" panose="00000500000000000000" pitchFamily="50" charset="0"/>
              </a:rPr>
              <a:t>KEEPING PEOPLE HEALTHY AND ENSURING SAFE FOOD</a:t>
            </a:r>
          </a:p>
        </p:txBody>
      </p:sp>
      <p:sp>
        <p:nvSpPr>
          <p:cNvPr id="15" name="object 15">
            <a:extLst>
              <a:ext uri="{FF2B5EF4-FFF2-40B4-BE49-F238E27FC236}">
                <a16:creationId xmlns:a16="http://schemas.microsoft.com/office/drawing/2014/main" id="{B64D06AB-86D7-715A-57C5-263ADB23FC7E}"/>
              </a:ext>
            </a:extLst>
          </p:cNvPr>
          <p:cNvSpPr txBox="1"/>
          <p:nvPr/>
        </p:nvSpPr>
        <p:spPr>
          <a:xfrm>
            <a:off x="5179102" y="7717694"/>
            <a:ext cx="2400115" cy="1600200"/>
          </a:xfrm>
          <a:prstGeom prst="rect">
            <a:avLst/>
          </a:prstGeom>
        </p:spPr>
        <p:txBody>
          <a:bodyPr vert="horz" wrap="square" lIns="0" tIns="13494" rIns="0" bIns="0" rtlCol="0">
            <a:noAutofit/>
          </a:bodyPr>
          <a:lstStyle/>
          <a:p>
            <a:pPr marL="13495" algn="l">
              <a:spcBef>
                <a:spcPts val="106"/>
              </a:spcBef>
            </a:pPr>
            <a:r>
              <a:rPr lang="en-US" sz="1200" b="1" dirty="0">
                <a:solidFill>
                  <a:srgbClr val="18453B"/>
                </a:solidFill>
                <a:latin typeface="Metropolis Black" panose="00000A00000000000000" pitchFamily="50" charset="0"/>
                <a:cs typeface="Gotham Bold"/>
              </a:rPr>
              <a:t>87</a:t>
            </a:r>
            <a:r>
              <a:rPr lang="en-US" sz="1200" b="1" dirty="0">
                <a:solidFill>
                  <a:srgbClr val="18453B"/>
                </a:solidFill>
                <a:latin typeface="Metropolis Thin" panose="00000200000000000000" pitchFamily="50" charset="0"/>
                <a:cs typeface="Gotham Bold"/>
              </a:rPr>
              <a:t> 2</a:t>
            </a:r>
            <a:r>
              <a:rPr lang="en-US" sz="1200" b="1" baseline="30000" dirty="0">
                <a:solidFill>
                  <a:srgbClr val="18453B"/>
                </a:solidFill>
                <a:latin typeface="Metropolis Thin" panose="00000200000000000000" pitchFamily="50" charset="0"/>
                <a:cs typeface="Gotham Bold"/>
              </a:rPr>
              <a:t>nd</a:t>
            </a:r>
            <a:r>
              <a:rPr lang="en-US" sz="1200" b="1" dirty="0">
                <a:solidFill>
                  <a:srgbClr val="18453B"/>
                </a:solidFill>
                <a:latin typeface="Metropolis Thin" panose="00000200000000000000" pitchFamily="50" charset="0"/>
                <a:cs typeface="Gotham Bold"/>
              </a:rPr>
              <a:t> Grade Students</a:t>
            </a:r>
          </a:p>
          <a:p>
            <a:pPr marL="13495" algn="l">
              <a:spcBef>
                <a:spcPts val="106"/>
              </a:spcBef>
            </a:pPr>
            <a:r>
              <a:rPr lang="en-US" sz="1200" b="1" i="1" dirty="0">
                <a:solidFill>
                  <a:srgbClr val="18453B"/>
                </a:solidFill>
                <a:latin typeface="Metropolis Black" panose="00000A00000000000000" pitchFamily="50" charset="0"/>
                <a:cs typeface="Gotham Book"/>
              </a:rPr>
              <a:t>15</a:t>
            </a:r>
            <a:r>
              <a:rPr lang="en-US" sz="1200" b="1" i="1" dirty="0">
                <a:solidFill>
                  <a:srgbClr val="18453B"/>
                </a:solidFill>
                <a:latin typeface="Metropolis Thin" panose="00000200000000000000" pitchFamily="50" charset="0"/>
                <a:cs typeface="Gotham Book"/>
              </a:rPr>
              <a:t> Pre-K Students</a:t>
            </a:r>
          </a:p>
          <a:p>
            <a:pPr marL="13495" algn="l">
              <a:spcBef>
                <a:spcPts val="106"/>
              </a:spcBef>
            </a:pPr>
            <a:r>
              <a:rPr lang="en-US" sz="1200" b="1" i="1" dirty="0">
                <a:solidFill>
                  <a:srgbClr val="18453B"/>
                </a:solidFill>
                <a:latin typeface="Metropolis Black" panose="00000A00000000000000" pitchFamily="50" charset="0"/>
                <a:cs typeface="Gotham Book"/>
              </a:rPr>
              <a:t>16</a:t>
            </a:r>
            <a:r>
              <a:rPr lang="en-US" sz="1200" b="1" i="1" dirty="0">
                <a:solidFill>
                  <a:srgbClr val="18453B"/>
                </a:solidFill>
                <a:latin typeface="Metropolis Thin" panose="00000200000000000000" pitchFamily="50" charset="0"/>
                <a:cs typeface="Gotham Book"/>
              </a:rPr>
              <a:t> K-2 Students</a:t>
            </a:r>
          </a:p>
          <a:p>
            <a:pPr marL="13495" algn="l">
              <a:spcBef>
                <a:spcPts val="106"/>
              </a:spcBef>
            </a:pPr>
            <a:r>
              <a:rPr lang="en-US" sz="1200" b="1" i="1" dirty="0">
                <a:solidFill>
                  <a:srgbClr val="18453B"/>
                </a:solidFill>
                <a:latin typeface="Metropolis Thin" panose="00000200000000000000" pitchFamily="50" charset="0"/>
                <a:cs typeface="Gotham Book"/>
              </a:rPr>
              <a:t>at Birch Street Elementary and Crawford School participated in Show Me Nutrition lessons provided through MSU Extension’s SNAP-Ed Educator</a:t>
            </a:r>
            <a:r>
              <a:rPr lang="en-US" sz="1200" i="1" dirty="0">
                <a:solidFill>
                  <a:srgbClr val="18453B"/>
                </a:solidFill>
                <a:latin typeface="Metropolis Thin" panose="00000200000000000000" pitchFamily="50" charset="0"/>
                <a:cs typeface="Gotham Book"/>
              </a:rPr>
              <a:t>.</a:t>
            </a:r>
            <a:endParaRPr sz="1200" i="1" dirty="0">
              <a:solidFill>
                <a:srgbClr val="18453B"/>
              </a:solidFill>
              <a:latin typeface="Metropolis Thin" panose="00000200000000000000" pitchFamily="50" charset="0"/>
              <a:cs typeface="Gotham Book"/>
            </a:endParaRPr>
          </a:p>
        </p:txBody>
      </p:sp>
      <p:pic>
        <p:nvPicPr>
          <p:cNvPr id="20" name="Picture 19">
            <a:extLst>
              <a:ext uri="{FF2B5EF4-FFF2-40B4-BE49-F238E27FC236}">
                <a16:creationId xmlns:a16="http://schemas.microsoft.com/office/drawing/2014/main" id="{BA17DAAB-6BD3-EC71-3C2C-7D628C703E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33" y="673703"/>
            <a:ext cx="2647890" cy="3530520"/>
          </a:xfrm>
          <a:prstGeom prst="rect">
            <a:avLst/>
          </a:prstGeom>
          <a:ln w="28575">
            <a:noFill/>
          </a:ln>
        </p:spPr>
      </p:pic>
      <p:pic>
        <p:nvPicPr>
          <p:cNvPr id="21" name="Picture 20">
            <a:extLst>
              <a:ext uri="{FF2B5EF4-FFF2-40B4-BE49-F238E27FC236}">
                <a16:creationId xmlns:a16="http://schemas.microsoft.com/office/drawing/2014/main" id="{20B1582A-C942-05ED-E483-8F6C7FBA7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90823">
            <a:off x="5648757" y="1272467"/>
            <a:ext cx="1984531" cy="2642993"/>
          </a:xfrm>
          <a:prstGeom prst="rect">
            <a:avLst/>
          </a:prstGeom>
          <a:ln w="28575">
            <a:noFill/>
          </a:ln>
        </p:spPr>
      </p:pic>
      <p:pic>
        <p:nvPicPr>
          <p:cNvPr id="10" name="Picture 9">
            <a:extLst>
              <a:ext uri="{FF2B5EF4-FFF2-40B4-BE49-F238E27FC236}">
                <a16:creationId xmlns:a16="http://schemas.microsoft.com/office/drawing/2014/main" id="{5824581D-AFF7-4844-BBE1-608D03B1C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5039" y="3017137"/>
            <a:ext cx="1219200" cy="12192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51716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01d3575-e0d0-4734-b94b-8cc3ad3d8e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BF52DCD083544F90372FF9AFFB95C6" ma:contentTypeVersion="12" ma:contentTypeDescription="Create a new document." ma:contentTypeScope="" ma:versionID="765dd97b69e61b79c443d4e4d39c70ca">
  <xsd:schema xmlns:xsd="http://www.w3.org/2001/XMLSchema" xmlns:xs="http://www.w3.org/2001/XMLSchema" xmlns:p="http://schemas.microsoft.com/office/2006/metadata/properties" xmlns:ns3="501d3575-e0d0-4734-b94b-8cc3ad3d8e7e" targetNamespace="http://schemas.microsoft.com/office/2006/metadata/properties" ma:root="true" ma:fieldsID="1ded5cea6c72bd3f99d6942cb5318768" ns3:_="">
    <xsd:import namespace="501d3575-e0d0-4734-b94b-8cc3ad3d8e7e"/>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Location"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d3575-e0d0-4734-b94b-8cc3ad3d8e7e"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23E07F-22EE-4B94-B018-6FB248DE2F33}">
  <ds:schemaRefs>
    <ds:schemaRef ds:uri="http://schemas.microsoft.com/sharepoint/v3/contenttype/forms"/>
  </ds:schemaRefs>
</ds:datastoreItem>
</file>

<file path=customXml/itemProps2.xml><?xml version="1.0" encoding="utf-8"?>
<ds:datastoreItem xmlns:ds="http://schemas.openxmlformats.org/officeDocument/2006/customXml" ds:itemID="{732CF81A-DD04-4A15-AE97-218EBADD657D}">
  <ds:schemaRefs>
    <ds:schemaRef ds:uri="http://purl.org/dc/terms/"/>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501d3575-e0d0-4734-b94b-8cc3ad3d8e7e"/>
  </ds:schemaRefs>
</ds:datastoreItem>
</file>

<file path=customXml/itemProps3.xml><?xml version="1.0" encoding="utf-8"?>
<ds:datastoreItem xmlns:ds="http://schemas.openxmlformats.org/officeDocument/2006/customXml" ds:itemID="{AEA4537D-F418-415E-A2DC-0860628F2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1d3575-e0d0-4734-b94b-8cc3ad3d8e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
  <TotalTime>29731</TotalTime>
  <Words>7096</Words>
  <Application>Microsoft Office PowerPoint</Application>
  <PresentationFormat>Custom</PresentationFormat>
  <Paragraphs>387</Paragraphs>
  <Slides>15</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Aptos</vt:lpstr>
      <vt:lpstr>Arial</vt:lpstr>
      <vt:lpstr>Calibri</vt:lpstr>
      <vt:lpstr>Garamond</vt:lpstr>
      <vt:lpstr>Gotham Bold</vt:lpstr>
      <vt:lpstr>Gotham Book</vt:lpstr>
      <vt:lpstr>Metropolis</vt:lpstr>
      <vt:lpstr>Metropolis Black</vt:lpstr>
      <vt:lpstr>Metropolis Extra Bold</vt:lpstr>
      <vt:lpstr>Metropolis Medium</vt:lpstr>
      <vt:lpstr>Metropolis Thin</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Dickens</dc:creator>
  <cp:lastModifiedBy>Tanner, Kim</cp:lastModifiedBy>
  <cp:revision>173</cp:revision>
  <cp:lastPrinted>2025-09-24T14:08:25Z</cp:lastPrinted>
  <dcterms:created xsi:type="dcterms:W3CDTF">2025-01-13T14:16:20Z</dcterms:created>
  <dcterms:modified xsi:type="dcterms:W3CDTF">2025-10-28T15:37:07Z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2025-01-13T00:00:00Z</vt:filetime>
  </property>
  <property fmtid="{D5CDD505-2E9C-101B-9397-08002B2CF9AE}" pid="3" name="Creator">
    <vt:lpwstr>Adobe InDesign 20.0 (Macintosh)</vt:lpwstr>
  </property>
  <property fmtid="{D5CDD505-2E9C-101B-9397-08002B2CF9AE}" pid="4" name="LastSaved">
    <vt:filetime>2025-01-13T00:00:00Z</vt:filetime>
  </property>
  <property fmtid="{D5CDD505-2E9C-101B-9397-08002B2CF9AE}" pid="5" name="Producer">
    <vt:lpwstr>Adobe PDF Library 17.0</vt:lpwstr>
  </property>
  <property fmtid="{D5CDD505-2E9C-101B-9397-08002B2CF9AE}" pid="6" name="ContentTypeId">
    <vt:lpwstr>0x01010017BF52DCD083544F90372FF9AFFB95C6</vt:lpwstr>
  </property>
  <property fmtid="{D5CDD505-2E9C-101B-9397-08002B2CF9AE}" pid="7" name="MediaServiceImageTags">
    <vt:lpwstr/>
  </property>
</Properties>
</file>